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3.jpg" ContentType="image/png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4"/>
    <p:sldMasterId id="2147483696" r:id="rId5"/>
  </p:sldMasterIdLst>
  <p:notesMasterIdLst>
    <p:notesMasterId r:id="rId36"/>
  </p:notesMasterIdLst>
  <p:sldIdLst>
    <p:sldId id="256" r:id="rId6"/>
    <p:sldId id="360" r:id="rId7"/>
    <p:sldId id="386" r:id="rId8"/>
    <p:sldId id="343" r:id="rId9"/>
    <p:sldId id="344" r:id="rId10"/>
    <p:sldId id="349" r:id="rId11"/>
    <p:sldId id="375" r:id="rId12"/>
    <p:sldId id="346" r:id="rId13"/>
    <p:sldId id="390" r:id="rId14"/>
    <p:sldId id="391" r:id="rId15"/>
    <p:sldId id="376" r:id="rId16"/>
    <p:sldId id="337" r:id="rId17"/>
    <p:sldId id="377" r:id="rId18"/>
    <p:sldId id="378" r:id="rId19"/>
    <p:sldId id="369" r:id="rId20"/>
    <p:sldId id="379" r:id="rId21"/>
    <p:sldId id="389" r:id="rId22"/>
    <p:sldId id="380" r:id="rId23"/>
    <p:sldId id="370" r:id="rId24"/>
    <p:sldId id="371" r:id="rId25"/>
    <p:sldId id="385" r:id="rId26"/>
    <p:sldId id="372" r:id="rId27"/>
    <p:sldId id="373" r:id="rId28"/>
    <p:sldId id="381" r:id="rId29"/>
    <p:sldId id="309" r:id="rId30"/>
    <p:sldId id="383" r:id="rId31"/>
    <p:sldId id="384" r:id="rId32"/>
    <p:sldId id="382" r:id="rId33"/>
    <p:sldId id="338" r:id="rId34"/>
    <p:sldId id="388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729CF"/>
    <a:srgbClr val="66FFFF"/>
    <a:srgbClr val="D9992F"/>
    <a:srgbClr val="004277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7C26A8-36F2-45CA-BB34-38D8DECE4383}" v="2" dt="2024-09-19T00:17:40.901"/>
    <p1510:client id="{CD3E96C4-6148-456F-8263-3B04ECC392B9}" v="13" dt="2024-09-19T23:10:23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58" autoAdjust="0"/>
    <p:restoredTop sz="56986" autoAdjust="0"/>
  </p:normalViewPr>
  <p:slideViewPr>
    <p:cSldViewPr snapToGrid="0" snapToObjects="1">
      <p:cViewPr varScale="1">
        <p:scale>
          <a:sx n="74" d="100"/>
          <a:sy n="74" d="100"/>
        </p:scale>
        <p:origin x="146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ychert\Desktop\figures%20data%20-%20second%20vers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alb-storage1.massey.ac.nz\SHOREDB\Projects\Cannabis%20medicinal%20MURF%20SREF%20and%20HRC\2024%20data%20on%20the%20scheme\submitted%20NZMJ\revised%20manuscript\NEW%20MS%20WITH%20MOH%20WEBSITE%20DATA\OIA%20medcan%20products%20data%20VS%20INFO%20ON%20MOH%20WEBSITE%20SEPTEMBER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alb-storage1.massey.ac.nz\SHOREDB\Projects\Cannabis%20medicinal%20MURF%20SREF%20and%20HRC\2024%20data%20on%20the%20scheme\submitted%20NZMJ\revised%20manuscript\NEW%20MS%20WITH%20MOH%20WEBSITE%20DATA\OIA%20medcan%20products%20data%20VS%20INFO%20ON%20MOH%20WEBSITE%20SEPTEMBER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alb-storage1.massey.ac.nz\SHOREDB\Projects\Cannabis%20medicinal%20MURF%20SREF%20and%20HRC\2024%20data%20on%20the%20scheme\Working%20on%20prescriptions%20edi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alb-storage1.massey.ac.nz\SHOREDB\Projects\Cannabis%20medicinal%20MURF%20SREF%20and%20HRC\2024%20data%20on%20the%20scheme\Working%20on%20prescriptions%20edi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573859950531534E-2"/>
          <c:y val="1.6848976126194851E-2"/>
          <c:w val="0.96193056456536741"/>
          <c:h val="0.85476514251978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D2-47B3-9FA0-5C74210A0AB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D2-47B3-9FA0-5C74210A0AB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D2-47B3-9FA0-5C74210A0AB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D2-47B3-9FA0-5C74210A0AB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BD2-47B3-9FA0-5C74210A0AB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BD2-47B3-9FA0-5C74210A0AB9}"/>
              </c:ext>
            </c:extLst>
          </c:dPt>
          <c:cat>
            <c:strRef>
              <c:f>Sheet1!$A$2:$A$7</c:f>
              <c:strCache>
                <c:ptCount val="6"/>
                <c:pt idx="0">
                  <c:v>Pain conditions</c:v>
                </c:pt>
                <c:pt idx="1">
                  <c:v>Sleep conditions</c:v>
                </c:pt>
                <c:pt idx="2">
                  <c:v>Mental health and substance use disorders</c:v>
                </c:pt>
                <c:pt idx="3">
                  <c:v>Gastrointestinal conditions</c:v>
                </c:pt>
                <c:pt idx="4">
                  <c:v>Neurological conditions</c:v>
                </c:pt>
                <c:pt idx="5">
                  <c:v>Cancers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81</c:v>
                </c:pt>
                <c:pt idx="1">
                  <c:v>65.900000000000006</c:v>
                </c:pt>
                <c:pt idx="2">
                  <c:v>64</c:v>
                </c:pt>
                <c:pt idx="3">
                  <c:v>17.100000000000001</c:v>
                </c:pt>
                <c:pt idx="4">
                  <c:v>12.2</c:v>
                </c:pt>
                <c:pt idx="5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BD2-47B3-9FA0-5C74210A0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8212432"/>
        <c:axId val="204402864"/>
      </c:barChart>
      <c:catAx>
        <c:axId val="20821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04402864"/>
        <c:crosses val="autoZero"/>
        <c:auto val="1"/>
        <c:lblAlgn val="ctr"/>
        <c:lblOffset val="100"/>
        <c:noMultiLvlLbl val="0"/>
      </c:catAx>
      <c:valAx>
        <c:axId val="204402864"/>
        <c:scaling>
          <c:orientation val="minMax"/>
        </c:scaling>
        <c:delete val="0"/>
        <c:axPos val="l"/>
        <c:majorGridlines>
          <c:spPr>
            <a:ln w="9525" cap="flat" cmpd="sng" algn="ctr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0821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 dirty="0" err="1"/>
              <a:t>Quarterly</a:t>
            </a:r>
            <a:r>
              <a:rPr lang="pl-PL" sz="1800" dirty="0"/>
              <a:t> </a:t>
            </a:r>
            <a:r>
              <a:rPr lang="pl-PL" sz="1800" dirty="0" err="1"/>
              <a:t>supply</a:t>
            </a:r>
            <a:r>
              <a:rPr lang="pl-PL" sz="1800" dirty="0"/>
              <a:t> of </a:t>
            </a:r>
            <a:r>
              <a:rPr lang="pl-PL" sz="1800" dirty="0" err="1"/>
              <a:t>medicinal</a:t>
            </a:r>
            <a:r>
              <a:rPr lang="pl-PL" sz="1800" dirty="0"/>
              <a:t> cannabis products (</a:t>
            </a:r>
            <a:r>
              <a:rPr lang="pl-PL" sz="1800" dirty="0" err="1"/>
              <a:t>number</a:t>
            </a:r>
            <a:r>
              <a:rPr lang="pl-PL" sz="1800" dirty="0"/>
              <a:t> of </a:t>
            </a:r>
            <a:r>
              <a:rPr lang="pl-PL" sz="1800" dirty="0" err="1"/>
              <a:t>packs</a:t>
            </a:r>
            <a:r>
              <a:rPr lang="pl-PL" sz="1800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'WEBSITE MOH SEPT 2024'!$I$79</c:f>
              <c:strCache>
                <c:ptCount val="1"/>
                <c:pt idx="0">
                  <c:v>CBD as primary active ingredient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'WEBSITE MOH SEPT 2024'!$H$80:$H$97</c:f>
              <c:strCache>
                <c:ptCount val="18"/>
                <c:pt idx="0">
                  <c:v>Q1 2020</c:v>
                </c:pt>
                <c:pt idx="1">
                  <c:v>Q2 2020</c:v>
                </c:pt>
                <c:pt idx="2">
                  <c:v>Q3 2020</c:v>
                </c:pt>
                <c:pt idx="3">
                  <c:v>Q4 2020</c:v>
                </c:pt>
                <c:pt idx="4">
                  <c:v>Q1 2021</c:v>
                </c:pt>
                <c:pt idx="5">
                  <c:v>Q2 2021</c:v>
                </c:pt>
                <c:pt idx="6">
                  <c:v>Q3 2021</c:v>
                </c:pt>
                <c:pt idx="7">
                  <c:v>Q4 2021</c:v>
                </c:pt>
                <c:pt idx="8">
                  <c:v>Q1 2022</c:v>
                </c:pt>
                <c:pt idx="9">
                  <c:v>Q2 2022</c:v>
                </c:pt>
                <c:pt idx="10">
                  <c:v>Q3 2022</c:v>
                </c:pt>
                <c:pt idx="11">
                  <c:v>Q4 2022</c:v>
                </c:pt>
                <c:pt idx="12">
                  <c:v>Q1 2023</c:v>
                </c:pt>
                <c:pt idx="13">
                  <c:v>Q2 2023</c:v>
                </c:pt>
                <c:pt idx="14">
                  <c:v>Q3 2023</c:v>
                </c:pt>
                <c:pt idx="15">
                  <c:v>Q4 2023</c:v>
                </c:pt>
                <c:pt idx="16">
                  <c:v>Q1 2024</c:v>
                </c:pt>
                <c:pt idx="17">
                  <c:v>Q2 2024</c:v>
                </c:pt>
              </c:strCache>
            </c:strRef>
          </c:cat>
          <c:val>
            <c:numRef>
              <c:f>'WEBSITE MOH SEPT 2024'!$I$80:$I$97</c:f>
              <c:numCache>
                <c:formatCode>General</c:formatCode>
                <c:ptCount val="18"/>
                <c:pt idx="0">
                  <c:v>4001</c:v>
                </c:pt>
                <c:pt idx="1">
                  <c:v>4507</c:v>
                </c:pt>
                <c:pt idx="2">
                  <c:v>6628</c:v>
                </c:pt>
                <c:pt idx="3">
                  <c:v>8080</c:v>
                </c:pt>
                <c:pt idx="4">
                  <c:v>8431</c:v>
                </c:pt>
                <c:pt idx="5">
                  <c:v>8454</c:v>
                </c:pt>
                <c:pt idx="6">
                  <c:v>10198</c:v>
                </c:pt>
                <c:pt idx="7">
                  <c:v>6276</c:v>
                </c:pt>
                <c:pt idx="8">
                  <c:v>7129</c:v>
                </c:pt>
                <c:pt idx="9">
                  <c:v>8820</c:v>
                </c:pt>
                <c:pt idx="10">
                  <c:v>9909</c:v>
                </c:pt>
                <c:pt idx="11">
                  <c:v>12634</c:v>
                </c:pt>
                <c:pt idx="12">
                  <c:v>13416</c:v>
                </c:pt>
                <c:pt idx="13">
                  <c:v>15699</c:v>
                </c:pt>
                <c:pt idx="14">
                  <c:v>17400</c:v>
                </c:pt>
                <c:pt idx="15">
                  <c:v>20563</c:v>
                </c:pt>
                <c:pt idx="16">
                  <c:v>20093</c:v>
                </c:pt>
                <c:pt idx="17">
                  <c:v>19579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19-4A42-925A-6BE5E42CACCC}"/>
            </c:ext>
          </c:extLst>
        </c:ser>
        <c:ser>
          <c:idx val="1"/>
          <c:order val="1"/>
          <c:tx>
            <c:strRef>
              <c:f>'WEBSITE MOH SEPT 2024'!$J$79</c:f>
              <c:strCache>
                <c:ptCount val="1"/>
                <c:pt idx="0">
                  <c:v>THC as primary active ingredient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'WEBSITE MOH SEPT 2024'!$H$80:$H$97</c:f>
              <c:strCache>
                <c:ptCount val="18"/>
                <c:pt idx="0">
                  <c:v>Q1 2020</c:v>
                </c:pt>
                <c:pt idx="1">
                  <c:v>Q2 2020</c:v>
                </c:pt>
                <c:pt idx="2">
                  <c:v>Q3 2020</c:v>
                </c:pt>
                <c:pt idx="3">
                  <c:v>Q4 2020</c:v>
                </c:pt>
                <c:pt idx="4">
                  <c:v>Q1 2021</c:v>
                </c:pt>
                <c:pt idx="5">
                  <c:v>Q2 2021</c:v>
                </c:pt>
                <c:pt idx="6">
                  <c:v>Q3 2021</c:v>
                </c:pt>
                <c:pt idx="7">
                  <c:v>Q4 2021</c:v>
                </c:pt>
                <c:pt idx="8">
                  <c:v>Q1 2022</c:v>
                </c:pt>
                <c:pt idx="9">
                  <c:v>Q2 2022</c:v>
                </c:pt>
                <c:pt idx="10">
                  <c:v>Q3 2022</c:v>
                </c:pt>
                <c:pt idx="11">
                  <c:v>Q4 2022</c:v>
                </c:pt>
                <c:pt idx="12">
                  <c:v>Q1 2023</c:v>
                </c:pt>
                <c:pt idx="13">
                  <c:v>Q2 2023</c:v>
                </c:pt>
                <c:pt idx="14">
                  <c:v>Q3 2023</c:v>
                </c:pt>
                <c:pt idx="15">
                  <c:v>Q4 2023</c:v>
                </c:pt>
                <c:pt idx="16">
                  <c:v>Q1 2024</c:v>
                </c:pt>
                <c:pt idx="17">
                  <c:v>Q2 2024</c:v>
                </c:pt>
              </c:strCache>
            </c:strRef>
          </c:cat>
          <c:val>
            <c:numRef>
              <c:f>'WEBSITE MOH SEPT 2024'!$J$80:$J$97</c:f>
              <c:numCache>
                <c:formatCode>General</c:formatCode>
                <c:ptCount val="18"/>
                <c:pt idx="0">
                  <c:v>18</c:v>
                </c:pt>
                <c:pt idx="1">
                  <c:v>35</c:v>
                </c:pt>
                <c:pt idx="2">
                  <c:v>42</c:v>
                </c:pt>
                <c:pt idx="3">
                  <c:v>134</c:v>
                </c:pt>
                <c:pt idx="4">
                  <c:v>275</c:v>
                </c:pt>
                <c:pt idx="5">
                  <c:v>438</c:v>
                </c:pt>
                <c:pt idx="6">
                  <c:v>917</c:v>
                </c:pt>
                <c:pt idx="7">
                  <c:v>981</c:v>
                </c:pt>
                <c:pt idx="8">
                  <c:v>1102</c:v>
                </c:pt>
                <c:pt idx="9">
                  <c:v>1742</c:v>
                </c:pt>
                <c:pt idx="10">
                  <c:v>4777</c:v>
                </c:pt>
                <c:pt idx="11">
                  <c:v>7131</c:v>
                </c:pt>
                <c:pt idx="12">
                  <c:v>11753</c:v>
                </c:pt>
                <c:pt idx="13">
                  <c:v>17857</c:v>
                </c:pt>
                <c:pt idx="14">
                  <c:v>25353</c:v>
                </c:pt>
                <c:pt idx="15">
                  <c:v>41101</c:v>
                </c:pt>
                <c:pt idx="16">
                  <c:v>48887</c:v>
                </c:pt>
                <c:pt idx="17">
                  <c:v>46620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9-4A42-925A-6BE5E42CACCC}"/>
            </c:ext>
          </c:extLst>
        </c:ser>
        <c:ser>
          <c:idx val="2"/>
          <c:order val="2"/>
          <c:tx>
            <c:strRef>
              <c:f>'WEBSITE MOH SEPT 2024'!$K$79</c:f>
              <c:strCache>
                <c:ptCount val="1"/>
                <c:pt idx="0">
                  <c:v>both THC and CBD reported as active ingredients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'WEBSITE MOH SEPT 2024'!$H$80:$H$97</c:f>
              <c:strCache>
                <c:ptCount val="18"/>
                <c:pt idx="0">
                  <c:v>Q1 2020</c:v>
                </c:pt>
                <c:pt idx="1">
                  <c:v>Q2 2020</c:v>
                </c:pt>
                <c:pt idx="2">
                  <c:v>Q3 2020</c:v>
                </c:pt>
                <c:pt idx="3">
                  <c:v>Q4 2020</c:v>
                </c:pt>
                <c:pt idx="4">
                  <c:v>Q1 2021</c:v>
                </c:pt>
                <c:pt idx="5">
                  <c:v>Q2 2021</c:v>
                </c:pt>
                <c:pt idx="6">
                  <c:v>Q3 2021</c:v>
                </c:pt>
                <c:pt idx="7">
                  <c:v>Q4 2021</c:v>
                </c:pt>
                <c:pt idx="8">
                  <c:v>Q1 2022</c:v>
                </c:pt>
                <c:pt idx="9">
                  <c:v>Q2 2022</c:v>
                </c:pt>
                <c:pt idx="10">
                  <c:v>Q3 2022</c:v>
                </c:pt>
                <c:pt idx="11">
                  <c:v>Q4 2022</c:v>
                </c:pt>
                <c:pt idx="12">
                  <c:v>Q1 2023</c:v>
                </c:pt>
                <c:pt idx="13">
                  <c:v>Q2 2023</c:v>
                </c:pt>
                <c:pt idx="14">
                  <c:v>Q3 2023</c:v>
                </c:pt>
                <c:pt idx="15">
                  <c:v>Q4 2023</c:v>
                </c:pt>
                <c:pt idx="16">
                  <c:v>Q1 2024</c:v>
                </c:pt>
                <c:pt idx="17">
                  <c:v>Q2 2024</c:v>
                </c:pt>
              </c:strCache>
            </c:strRef>
          </c:cat>
          <c:val>
            <c:numRef>
              <c:f>'WEBSITE MOH SEPT 2024'!$K$80:$K$97</c:f>
              <c:numCache>
                <c:formatCode>General</c:formatCode>
                <c:ptCount val="18"/>
                <c:pt idx="0">
                  <c:v>150</c:v>
                </c:pt>
                <c:pt idx="1">
                  <c:v>285</c:v>
                </c:pt>
                <c:pt idx="2">
                  <c:v>391</c:v>
                </c:pt>
                <c:pt idx="3">
                  <c:v>779</c:v>
                </c:pt>
                <c:pt idx="4">
                  <c:v>481</c:v>
                </c:pt>
                <c:pt idx="5">
                  <c:v>1766</c:v>
                </c:pt>
                <c:pt idx="6">
                  <c:v>2065</c:v>
                </c:pt>
                <c:pt idx="7">
                  <c:v>2308</c:v>
                </c:pt>
                <c:pt idx="8">
                  <c:v>2389</c:v>
                </c:pt>
                <c:pt idx="9">
                  <c:v>2364</c:v>
                </c:pt>
                <c:pt idx="10">
                  <c:v>2677</c:v>
                </c:pt>
                <c:pt idx="11">
                  <c:v>2956</c:v>
                </c:pt>
                <c:pt idx="12">
                  <c:v>2985</c:v>
                </c:pt>
                <c:pt idx="13">
                  <c:v>4442</c:v>
                </c:pt>
                <c:pt idx="14">
                  <c:v>5514</c:v>
                </c:pt>
                <c:pt idx="15">
                  <c:v>5159</c:v>
                </c:pt>
                <c:pt idx="16">
                  <c:v>5377</c:v>
                </c:pt>
                <c:pt idx="17">
                  <c:v>7526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19-4A42-925A-6BE5E42CA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7489407"/>
        <c:axId val="627490367"/>
      </c:barChart>
      <c:catAx>
        <c:axId val="627489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490367"/>
        <c:crosses val="autoZero"/>
        <c:auto val="1"/>
        <c:lblAlgn val="ctr"/>
        <c:lblOffset val="100"/>
        <c:noMultiLvlLbl val="0"/>
      </c:catAx>
      <c:valAx>
        <c:axId val="62749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489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800" dirty="0" err="1"/>
              <a:t>Quarterly</a:t>
            </a:r>
            <a:r>
              <a:rPr lang="pl-PL" sz="1800" dirty="0"/>
              <a:t> </a:t>
            </a:r>
            <a:r>
              <a:rPr lang="pl-PL" sz="1800" dirty="0" err="1"/>
              <a:t>supply</a:t>
            </a:r>
            <a:r>
              <a:rPr lang="pl-PL" sz="1800" dirty="0"/>
              <a:t> of </a:t>
            </a:r>
            <a:r>
              <a:rPr lang="pl-PL" sz="1800" dirty="0" err="1"/>
              <a:t>medicinal</a:t>
            </a:r>
            <a:r>
              <a:rPr lang="pl-PL" sz="1800" dirty="0"/>
              <a:t> cannabis products (</a:t>
            </a:r>
            <a:r>
              <a:rPr lang="pl-PL" sz="1800" dirty="0" err="1"/>
              <a:t>number</a:t>
            </a:r>
            <a:r>
              <a:rPr lang="pl-PL" sz="1800" dirty="0"/>
              <a:t> of </a:t>
            </a:r>
            <a:r>
              <a:rPr lang="pl-PL" sz="1800" dirty="0" err="1"/>
              <a:t>packs</a:t>
            </a:r>
            <a:r>
              <a:rPr lang="pl-PL" sz="1800" dirty="0"/>
              <a:t>) with </a:t>
            </a:r>
            <a:r>
              <a:rPr lang="pl-PL" sz="1800" dirty="0" err="1"/>
              <a:t>breakdown</a:t>
            </a:r>
            <a:r>
              <a:rPr lang="pl-PL" sz="1800" dirty="0"/>
              <a:t> per </a:t>
            </a:r>
            <a:r>
              <a:rPr lang="pl-PL" sz="1800" b="1" dirty="0" err="1"/>
              <a:t>primary</a:t>
            </a:r>
            <a:r>
              <a:rPr lang="pl-PL" sz="1800" dirty="0"/>
              <a:t> </a:t>
            </a:r>
            <a:r>
              <a:rPr lang="pl-PL" sz="1800" dirty="0" err="1"/>
              <a:t>active</a:t>
            </a:r>
            <a:r>
              <a:rPr lang="pl-PL" sz="1800" dirty="0"/>
              <a:t>  ingredient </a:t>
            </a:r>
            <a:r>
              <a:rPr lang="pl-PL" sz="1800" dirty="0" err="1"/>
              <a:t>category</a:t>
            </a:r>
            <a:endParaRPr lang="pl-PL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'WEBSITE MOH SEPT 2024'!$I$79</c:f>
              <c:strCache>
                <c:ptCount val="1"/>
                <c:pt idx="0">
                  <c:v>CBD as primary active ingredient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'WEBSITE MOH SEPT 2024'!$H$80:$H$97</c:f>
              <c:strCache>
                <c:ptCount val="18"/>
                <c:pt idx="0">
                  <c:v>Q1 2020</c:v>
                </c:pt>
                <c:pt idx="1">
                  <c:v>Q2 2020</c:v>
                </c:pt>
                <c:pt idx="2">
                  <c:v>Q3 2020</c:v>
                </c:pt>
                <c:pt idx="3">
                  <c:v>Q4 2020</c:v>
                </c:pt>
                <c:pt idx="4">
                  <c:v>Q1 2021</c:v>
                </c:pt>
                <c:pt idx="5">
                  <c:v>Q2 2021</c:v>
                </c:pt>
                <c:pt idx="6">
                  <c:v>Q3 2021</c:v>
                </c:pt>
                <c:pt idx="7">
                  <c:v>Q4 2021</c:v>
                </c:pt>
                <c:pt idx="8">
                  <c:v>Q1 2022</c:v>
                </c:pt>
                <c:pt idx="9">
                  <c:v>Q2 2022</c:v>
                </c:pt>
                <c:pt idx="10">
                  <c:v>Q3 2022</c:v>
                </c:pt>
                <c:pt idx="11">
                  <c:v>Q4 2022</c:v>
                </c:pt>
                <c:pt idx="12">
                  <c:v>Q1 2023</c:v>
                </c:pt>
                <c:pt idx="13">
                  <c:v>Q2 2023</c:v>
                </c:pt>
                <c:pt idx="14">
                  <c:v>Q3 2023</c:v>
                </c:pt>
                <c:pt idx="15">
                  <c:v>Q4 2023</c:v>
                </c:pt>
                <c:pt idx="16">
                  <c:v>Q1 2024</c:v>
                </c:pt>
                <c:pt idx="17">
                  <c:v>Q2 2024</c:v>
                </c:pt>
              </c:strCache>
            </c:strRef>
          </c:cat>
          <c:val>
            <c:numRef>
              <c:f>'WEBSITE MOH SEPT 2024'!$I$80:$I$97</c:f>
              <c:numCache>
                <c:formatCode>General</c:formatCode>
                <c:ptCount val="18"/>
                <c:pt idx="0">
                  <c:v>4001</c:v>
                </c:pt>
                <c:pt idx="1">
                  <c:v>4507</c:v>
                </c:pt>
                <c:pt idx="2">
                  <c:v>6628</c:v>
                </c:pt>
                <c:pt idx="3">
                  <c:v>8080</c:v>
                </c:pt>
                <c:pt idx="4">
                  <c:v>8431</c:v>
                </c:pt>
                <c:pt idx="5">
                  <c:v>8454</c:v>
                </c:pt>
                <c:pt idx="6">
                  <c:v>10198</c:v>
                </c:pt>
                <c:pt idx="7">
                  <c:v>6276</c:v>
                </c:pt>
                <c:pt idx="8">
                  <c:v>7129</c:v>
                </c:pt>
                <c:pt idx="9">
                  <c:v>8820</c:v>
                </c:pt>
                <c:pt idx="10">
                  <c:v>9909</c:v>
                </c:pt>
                <c:pt idx="11">
                  <c:v>12634</c:v>
                </c:pt>
                <c:pt idx="12">
                  <c:v>13416</c:v>
                </c:pt>
                <c:pt idx="13">
                  <c:v>15699</c:v>
                </c:pt>
                <c:pt idx="14">
                  <c:v>17400</c:v>
                </c:pt>
                <c:pt idx="15">
                  <c:v>20563</c:v>
                </c:pt>
                <c:pt idx="16">
                  <c:v>20093</c:v>
                </c:pt>
                <c:pt idx="17">
                  <c:v>19579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19-4A42-925A-6BE5E42CACCC}"/>
            </c:ext>
          </c:extLst>
        </c:ser>
        <c:ser>
          <c:idx val="1"/>
          <c:order val="1"/>
          <c:tx>
            <c:strRef>
              <c:f>'WEBSITE MOH SEPT 2024'!$J$79</c:f>
              <c:strCache>
                <c:ptCount val="1"/>
                <c:pt idx="0">
                  <c:v>THC as primary active ingredient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'WEBSITE MOH SEPT 2024'!$H$80:$H$97</c:f>
              <c:strCache>
                <c:ptCount val="18"/>
                <c:pt idx="0">
                  <c:v>Q1 2020</c:v>
                </c:pt>
                <c:pt idx="1">
                  <c:v>Q2 2020</c:v>
                </c:pt>
                <c:pt idx="2">
                  <c:v>Q3 2020</c:v>
                </c:pt>
                <c:pt idx="3">
                  <c:v>Q4 2020</c:v>
                </c:pt>
                <c:pt idx="4">
                  <c:v>Q1 2021</c:v>
                </c:pt>
                <c:pt idx="5">
                  <c:v>Q2 2021</c:v>
                </c:pt>
                <c:pt idx="6">
                  <c:v>Q3 2021</c:v>
                </c:pt>
                <c:pt idx="7">
                  <c:v>Q4 2021</c:v>
                </c:pt>
                <c:pt idx="8">
                  <c:v>Q1 2022</c:v>
                </c:pt>
                <c:pt idx="9">
                  <c:v>Q2 2022</c:v>
                </c:pt>
                <c:pt idx="10">
                  <c:v>Q3 2022</c:v>
                </c:pt>
                <c:pt idx="11">
                  <c:v>Q4 2022</c:v>
                </c:pt>
                <c:pt idx="12">
                  <c:v>Q1 2023</c:v>
                </c:pt>
                <c:pt idx="13">
                  <c:v>Q2 2023</c:v>
                </c:pt>
                <c:pt idx="14">
                  <c:v>Q3 2023</c:v>
                </c:pt>
                <c:pt idx="15">
                  <c:v>Q4 2023</c:v>
                </c:pt>
                <c:pt idx="16">
                  <c:v>Q1 2024</c:v>
                </c:pt>
                <c:pt idx="17">
                  <c:v>Q2 2024</c:v>
                </c:pt>
              </c:strCache>
            </c:strRef>
          </c:cat>
          <c:val>
            <c:numRef>
              <c:f>'WEBSITE MOH SEPT 2024'!$J$80:$J$97</c:f>
              <c:numCache>
                <c:formatCode>General</c:formatCode>
                <c:ptCount val="18"/>
                <c:pt idx="0">
                  <c:v>18</c:v>
                </c:pt>
                <c:pt idx="1">
                  <c:v>35</c:v>
                </c:pt>
                <c:pt idx="2">
                  <c:v>42</c:v>
                </c:pt>
                <c:pt idx="3">
                  <c:v>134</c:v>
                </c:pt>
                <c:pt idx="4">
                  <c:v>275</c:v>
                </c:pt>
                <c:pt idx="5">
                  <c:v>438</c:v>
                </c:pt>
                <c:pt idx="6">
                  <c:v>917</c:v>
                </c:pt>
                <c:pt idx="7">
                  <c:v>981</c:v>
                </c:pt>
                <c:pt idx="8">
                  <c:v>1102</c:v>
                </c:pt>
                <c:pt idx="9">
                  <c:v>1742</c:v>
                </c:pt>
                <c:pt idx="10">
                  <c:v>4777</c:v>
                </c:pt>
                <c:pt idx="11">
                  <c:v>7131</c:v>
                </c:pt>
                <c:pt idx="12">
                  <c:v>11753</c:v>
                </c:pt>
                <c:pt idx="13">
                  <c:v>17857</c:v>
                </c:pt>
                <c:pt idx="14">
                  <c:v>25353</c:v>
                </c:pt>
                <c:pt idx="15">
                  <c:v>41101</c:v>
                </c:pt>
                <c:pt idx="16">
                  <c:v>48887</c:v>
                </c:pt>
                <c:pt idx="17">
                  <c:v>46620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9-4A42-925A-6BE5E42CACCC}"/>
            </c:ext>
          </c:extLst>
        </c:ser>
        <c:ser>
          <c:idx val="2"/>
          <c:order val="2"/>
          <c:tx>
            <c:strRef>
              <c:f>'WEBSITE MOH SEPT 2024'!$K$79</c:f>
              <c:strCache>
                <c:ptCount val="1"/>
                <c:pt idx="0">
                  <c:v>both THC and CBD reported as active ingredients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'WEBSITE MOH SEPT 2024'!$H$80:$H$97</c:f>
              <c:strCache>
                <c:ptCount val="18"/>
                <c:pt idx="0">
                  <c:v>Q1 2020</c:v>
                </c:pt>
                <c:pt idx="1">
                  <c:v>Q2 2020</c:v>
                </c:pt>
                <c:pt idx="2">
                  <c:v>Q3 2020</c:v>
                </c:pt>
                <c:pt idx="3">
                  <c:v>Q4 2020</c:v>
                </c:pt>
                <c:pt idx="4">
                  <c:v>Q1 2021</c:v>
                </c:pt>
                <c:pt idx="5">
                  <c:v>Q2 2021</c:v>
                </c:pt>
                <c:pt idx="6">
                  <c:v>Q3 2021</c:v>
                </c:pt>
                <c:pt idx="7">
                  <c:v>Q4 2021</c:v>
                </c:pt>
                <c:pt idx="8">
                  <c:v>Q1 2022</c:v>
                </c:pt>
                <c:pt idx="9">
                  <c:v>Q2 2022</c:v>
                </c:pt>
                <c:pt idx="10">
                  <c:v>Q3 2022</c:v>
                </c:pt>
                <c:pt idx="11">
                  <c:v>Q4 2022</c:v>
                </c:pt>
                <c:pt idx="12">
                  <c:v>Q1 2023</c:v>
                </c:pt>
                <c:pt idx="13">
                  <c:v>Q2 2023</c:v>
                </c:pt>
                <c:pt idx="14">
                  <c:v>Q3 2023</c:v>
                </c:pt>
                <c:pt idx="15">
                  <c:v>Q4 2023</c:v>
                </c:pt>
                <c:pt idx="16">
                  <c:v>Q1 2024</c:v>
                </c:pt>
                <c:pt idx="17">
                  <c:v>Q2 2024</c:v>
                </c:pt>
              </c:strCache>
            </c:strRef>
          </c:cat>
          <c:val>
            <c:numRef>
              <c:f>'WEBSITE MOH SEPT 2024'!$K$80:$K$97</c:f>
              <c:numCache>
                <c:formatCode>General</c:formatCode>
                <c:ptCount val="18"/>
                <c:pt idx="0">
                  <c:v>150</c:v>
                </c:pt>
                <c:pt idx="1">
                  <c:v>285</c:v>
                </c:pt>
                <c:pt idx="2">
                  <c:v>391</c:v>
                </c:pt>
                <c:pt idx="3">
                  <c:v>779</c:v>
                </c:pt>
                <c:pt idx="4">
                  <c:v>481</c:v>
                </c:pt>
                <c:pt idx="5">
                  <c:v>1766</c:v>
                </c:pt>
                <c:pt idx="6">
                  <c:v>2065</c:v>
                </c:pt>
                <c:pt idx="7">
                  <c:v>2308</c:v>
                </c:pt>
                <c:pt idx="8">
                  <c:v>2389</c:v>
                </c:pt>
                <c:pt idx="9">
                  <c:v>2364</c:v>
                </c:pt>
                <c:pt idx="10">
                  <c:v>2677</c:v>
                </c:pt>
                <c:pt idx="11">
                  <c:v>2956</c:v>
                </c:pt>
                <c:pt idx="12">
                  <c:v>2985</c:v>
                </c:pt>
                <c:pt idx="13">
                  <c:v>4442</c:v>
                </c:pt>
                <c:pt idx="14">
                  <c:v>5514</c:v>
                </c:pt>
                <c:pt idx="15">
                  <c:v>5159</c:v>
                </c:pt>
                <c:pt idx="16">
                  <c:v>5377</c:v>
                </c:pt>
                <c:pt idx="17">
                  <c:v>7526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19-4A42-925A-6BE5E42CA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7489407"/>
        <c:axId val="627490367"/>
      </c:barChart>
      <c:catAx>
        <c:axId val="627489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490367"/>
        <c:crosses val="autoZero"/>
        <c:auto val="1"/>
        <c:lblAlgn val="ctr"/>
        <c:lblOffset val="100"/>
        <c:noMultiLvlLbl val="0"/>
      </c:catAx>
      <c:valAx>
        <c:axId val="62749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489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Didn't ask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0.93</c:v>
                </c:pt>
                <c:pt idx="1">
                  <c:v>0.85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B-4D78-8A73-3446FA3D6039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Asked but refused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0.05</c:v>
                </c:pt>
                <c:pt idx="1">
                  <c:v>0.06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FB-4D78-8A73-3446FA3D6039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Yes, has prescription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Sheet1!$B$5:$D$5</c:f>
              <c:numCache>
                <c:formatCode>0%</c:formatCode>
                <c:ptCount val="3"/>
                <c:pt idx="0">
                  <c:v>0.02</c:v>
                </c:pt>
                <c:pt idx="1">
                  <c:v>0.09</c:v>
                </c:pt>
                <c:pt idx="2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FB-4D78-8A73-3446FA3D60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2525152"/>
        <c:axId val="972524192"/>
      </c:barChart>
      <c:catAx>
        <c:axId val="97252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524192"/>
        <c:crosses val="autoZero"/>
        <c:auto val="1"/>
        <c:lblAlgn val="ctr"/>
        <c:lblOffset val="100"/>
        <c:noMultiLvlLbl val="0"/>
      </c:catAx>
      <c:valAx>
        <c:axId val="97252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52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Didn't ask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0.93</c:v>
                </c:pt>
                <c:pt idx="1">
                  <c:v>0.85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B-4D78-8A73-3446FA3D6039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Asked but refused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0.05</c:v>
                </c:pt>
                <c:pt idx="1">
                  <c:v>0.06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FB-4D78-8A73-3446FA3D6039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Yes, has prescription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Sheet1!$B$5:$D$5</c:f>
              <c:numCache>
                <c:formatCode>0%</c:formatCode>
                <c:ptCount val="3"/>
                <c:pt idx="0">
                  <c:v>0.02</c:v>
                </c:pt>
                <c:pt idx="1">
                  <c:v>0.09</c:v>
                </c:pt>
                <c:pt idx="2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FB-4D78-8A73-3446FA3D60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2525152"/>
        <c:axId val="972524192"/>
      </c:barChart>
      <c:catAx>
        <c:axId val="97252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524192"/>
        <c:crosses val="autoZero"/>
        <c:auto val="1"/>
        <c:lblAlgn val="ctr"/>
        <c:lblOffset val="100"/>
        <c:noMultiLvlLbl val="0"/>
      </c:catAx>
      <c:valAx>
        <c:axId val="97252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52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Didn't ask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0.93</c:v>
                </c:pt>
                <c:pt idx="1">
                  <c:v>0.85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B-4D78-8A73-3446FA3D6039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Asked but refused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0.05</c:v>
                </c:pt>
                <c:pt idx="1">
                  <c:v>0.06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FB-4D78-8A73-3446FA3D6039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Yes, has prescription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Sheet1!$B$5:$D$5</c:f>
              <c:numCache>
                <c:formatCode>0%</c:formatCode>
                <c:ptCount val="3"/>
                <c:pt idx="0">
                  <c:v>0.02</c:v>
                </c:pt>
                <c:pt idx="1">
                  <c:v>0.09</c:v>
                </c:pt>
                <c:pt idx="2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FB-4D78-8A73-3446FA3D60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2525152"/>
        <c:axId val="972524192"/>
      </c:barChart>
      <c:catAx>
        <c:axId val="97252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524192"/>
        <c:crosses val="autoZero"/>
        <c:auto val="1"/>
        <c:lblAlgn val="ctr"/>
        <c:lblOffset val="100"/>
        <c:noMultiLvlLbl val="0"/>
      </c:catAx>
      <c:valAx>
        <c:axId val="97252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52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Didn't ask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0.93</c:v>
                </c:pt>
                <c:pt idx="1">
                  <c:v>0.85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B-4D78-8A73-3446FA3D6039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Asked but refused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0.05</c:v>
                </c:pt>
                <c:pt idx="1">
                  <c:v>0.06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FB-4D78-8A73-3446FA3D6039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Yes, has prescription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Sheet1!$B$1:$D$2</c:f>
              <c:strCache>
                <c:ptCount val="3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</c:strCache>
            </c:strRef>
          </c:cat>
          <c:val>
            <c:numRef>
              <c:f>Sheet1!$B$5:$D$5</c:f>
              <c:numCache>
                <c:formatCode>0%</c:formatCode>
                <c:ptCount val="3"/>
                <c:pt idx="0">
                  <c:v>0.02</c:v>
                </c:pt>
                <c:pt idx="1">
                  <c:v>0.09</c:v>
                </c:pt>
                <c:pt idx="2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FB-4D78-8A73-3446FA3D60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2525152"/>
        <c:axId val="972524192"/>
      </c:barChart>
      <c:catAx>
        <c:axId val="97252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524192"/>
        <c:crosses val="autoZero"/>
        <c:auto val="1"/>
        <c:lblAlgn val="ctr"/>
        <c:lblOffset val="100"/>
        <c:noMultiLvlLbl val="0"/>
      </c:catAx>
      <c:valAx>
        <c:axId val="97252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52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Prescriptions for medicinal cannabis in the year 2023/24 (May 2023-April 2024) by age bracket</a:t>
            </a:r>
            <a:endParaRPr lang="pl-P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Patients!$T$25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Patients!$U$24:$AC$24</c:f>
              <c:strCache>
                <c:ptCount val="9"/>
                <c:pt idx="0">
                  <c:v>00-09</c:v>
                </c:pt>
                <c:pt idx="1">
                  <c:v>10 to 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80+</c:v>
                </c:pt>
              </c:strCache>
            </c:strRef>
          </c:cat>
          <c:val>
            <c:numRef>
              <c:f>Patients!$U$25:$AC$25</c:f>
              <c:numCache>
                <c:formatCode>General</c:formatCode>
                <c:ptCount val="9"/>
                <c:pt idx="0">
                  <c:v>87</c:v>
                </c:pt>
                <c:pt idx="1">
                  <c:v>819</c:v>
                </c:pt>
                <c:pt idx="2">
                  <c:v>7632</c:v>
                </c:pt>
                <c:pt idx="3">
                  <c:v>12105</c:v>
                </c:pt>
                <c:pt idx="4">
                  <c:v>9655</c:v>
                </c:pt>
                <c:pt idx="5">
                  <c:v>9808</c:v>
                </c:pt>
                <c:pt idx="6">
                  <c:v>7713</c:v>
                </c:pt>
                <c:pt idx="7">
                  <c:v>5313</c:v>
                </c:pt>
                <c:pt idx="8">
                  <c:v>3563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9D-4158-B861-539E6817F7F0}"/>
            </c:ext>
          </c:extLst>
        </c:ser>
        <c:ser>
          <c:idx val="1"/>
          <c:order val="1"/>
          <c:tx>
            <c:strRef>
              <c:f>Patients!$T$26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Patients!$U$24:$AC$24</c:f>
              <c:strCache>
                <c:ptCount val="9"/>
                <c:pt idx="0">
                  <c:v>00-09</c:v>
                </c:pt>
                <c:pt idx="1">
                  <c:v>10 to 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80+</c:v>
                </c:pt>
              </c:strCache>
            </c:strRef>
          </c:cat>
          <c:val>
            <c:numRef>
              <c:f>Patients!$U$26:$AC$26</c:f>
              <c:numCache>
                <c:formatCode>General</c:formatCode>
                <c:ptCount val="9"/>
                <c:pt idx="0">
                  <c:v>342</c:v>
                </c:pt>
                <c:pt idx="1">
                  <c:v>1068</c:v>
                </c:pt>
                <c:pt idx="2">
                  <c:v>13636</c:v>
                </c:pt>
                <c:pt idx="3">
                  <c:v>23747</c:v>
                </c:pt>
                <c:pt idx="4">
                  <c:v>17466</c:v>
                </c:pt>
                <c:pt idx="5">
                  <c:v>10749</c:v>
                </c:pt>
                <c:pt idx="6">
                  <c:v>6448</c:v>
                </c:pt>
                <c:pt idx="7">
                  <c:v>3534</c:v>
                </c:pt>
                <c:pt idx="8">
                  <c:v>1741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9D-4158-B861-539E6817F7F0}"/>
            </c:ext>
          </c:extLst>
        </c:ser>
        <c:ser>
          <c:idx val="2"/>
          <c:order val="2"/>
          <c:tx>
            <c:strRef>
              <c:f>Patients!$T$27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Patients!$U$24:$AC$24</c:f>
              <c:strCache>
                <c:ptCount val="9"/>
                <c:pt idx="0">
                  <c:v>00-09</c:v>
                </c:pt>
                <c:pt idx="1">
                  <c:v>10 to 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80+</c:v>
                </c:pt>
              </c:strCache>
            </c:strRef>
          </c:cat>
          <c:val>
            <c:numRef>
              <c:f>Patients!$U$27:$AC$27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106</c:v>
                </c:pt>
                <c:pt idx="3">
                  <c:v>19</c:v>
                </c:pt>
                <c:pt idx="4">
                  <c:v>12</c:v>
                </c:pt>
                <c:pt idx="5">
                  <c:v>5</c:v>
                </c:pt>
                <c:pt idx="6">
                  <c:v>13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9D-4158-B861-539E6817F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25024063"/>
        <c:axId val="725028383"/>
      </c:barChart>
      <c:catAx>
        <c:axId val="725024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028383"/>
        <c:crosses val="autoZero"/>
        <c:auto val="1"/>
        <c:lblAlgn val="ctr"/>
        <c:lblOffset val="100"/>
        <c:noMultiLvlLbl val="0"/>
      </c:catAx>
      <c:valAx>
        <c:axId val="725028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024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Prescriptions for medicinal cannabis in the year 2023/24 (May 2023-April 2024) by age bracket and gender</a:t>
            </a:r>
            <a:endParaRPr lang="pl-P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Patients!$T$25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pattFill prst="trellis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5D1-4EDA-8ADD-AB30AA3C3D43}"/>
              </c:ext>
            </c:extLst>
          </c:dPt>
          <c:dPt>
            <c:idx val="6"/>
            <c:invertIfNegative val="0"/>
            <c:bubble3D val="0"/>
            <c:spPr>
              <a:pattFill prst="trellis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1-4EDA-8ADD-AB30AA3C3D43}"/>
              </c:ext>
            </c:extLst>
          </c:dPt>
          <c:dPt>
            <c:idx val="7"/>
            <c:invertIfNegative val="0"/>
            <c:bubble3D val="0"/>
            <c:spPr>
              <a:pattFill prst="trellis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5D1-4EDA-8ADD-AB30AA3C3D43}"/>
              </c:ext>
            </c:extLst>
          </c:dPt>
          <c:dPt>
            <c:idx val="8"/>
            <c:invertIfNegative val="0"/>
            <c:bubble3D val="0"/>
            <c:spPr>
              <a:pattFill prst="trellis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D1-4EDA-8ADD-AB30AA3C3D43}"/>
              </c:ext>
            </c:extLst>
          </c:dPt>
          <c:cat>
            <c:strRef>
              <c:f>Patients!$U$24:$AC$24</c:f>
              <c:strCache>
                <c:ptCount val="9"/>
                <c:pt idx="0">
                  <c:v>00-09</c:v>
                </c:pt>
                <c:pt idx="1">
                  <c:v>10 to 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80+</c:v>
                </c:pt>
              </c:strCache>
            </c:strRef>
          </c:cat>
          <c:val>
            <c:numRef>
              <c:f>Patients!$U$25:$AC$25</c:f>
              <c:numCache>
                <c:formatCode>General</c:formatCode>
                <c:ptCount val="9"/>
                <c:pt idx="0">
                  <c:v>87</c:v>
                </c:pt>
                <c:pt idx="1">
                  <c:v>819</c:v>
                </c:pt>
                <c:pt idx="2">
                  <c:v>7632</c:v>
                </c:pt>
                <c:pt idx="3">
                  <c:v>12105</c:v>
                </c:pt>
                <c:pt idx="4">
                  <c:v>9655</c:v>
                </c:pt>
                <c:pt idx="5">
                  <c:v>9808</c:v>
                </c:pt>
                <c:pt idx="6">
                  <c:v>7713</c:v>
                </c:pt>
                <c:pt idx="7">
                  <c:v>5313</c:v>
                </c:pt>
                <c:pt idx="8">
                  <c:v>3563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9D-4158-B861-539E6817F7F0}"/>
            </c:ext>
          </c:extLst>
        </c:ser>
        <c:ser>
          <c:idx val="1"/>
          <c:order val="1"/>
          <c:tx>
            <c:strRef>
              <c:f>Patients!$T$26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Patients!$U$24:$AC$24</c:f>
              <c:strCache>
                <c:ptCount val="9"/>
                <c:pt idx="0">
                  <c:v>00-09</c:v>
                </c:pt>
                <c:pt idx="1">
                  <c:v>10 to 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80+</c:v>
                </c:pt>
              </c:strCache>
            </c:strRef>
          </c:cat>
          <c:val>
            <c:numRef>
              <c:f>Patients!$U$26:$AC$26</c:f>
              <c:numCache>
                <c:formatCode>General</c:formatCode>
                <c:ptCount val="9"/>
                <c:pt idx="0">
                  <c:v>342</c:v>
                </c:pt>
                <c:pt idx="1">
                  <c:v>1068</c:v>
                </c:pt>
                <c:pt idx="2">
                  <c:v>13636</c:v>
                </c:pt>
                <c:pt idx="3">
                  <c:v>23747</c:v>
                </c:pt>
                <c:pt idx="4">
                  <c:v>17466</c:v>
                </c:pt>
                <c:pt idx="5">
                  <c:v>10749</c:v>
                </c:pt>
                <c:pt idx="6">
                  <c:v>6448</c:v>
                </c:pt>
                <c:pt idx="7">
                  <c:v>3534</c:v>
                </c:pt>
                <c:pt idx="8">
                  <c:v>1741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9D-4158-B861-539E6817F7F0}"/>
            </c:ext>
          </c:extLst>
        </c:ser>
        <c:ser>
          <c:idx val="2"/>
          <c:order val="2"/>
          <c:tx>
            <c:strRef>
              <c:f>Patients!$T$27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Patients!$U$24:$AC$24</c:f>
              <c:strCache>
                <c:ptCount val="9"/>
                <c:pt idx="0">
                  <c:v>00-09</c:v>
                </c:pt>
                <c:pt idx="1">
                  <c:v>10 to 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80+</c:v>
                </c:pt>
              </c:strCache>
            </c:strRef>
          </c:cat>
          <c:val>
            <c:numRef>
              <c:f>Patients!$U$27:$AC$27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106</c:v>
                </c:pt>
                <c:pt idx="3">
                  <c:v>19</c:v>
                </c:pt>
                <c:pt idx="4">
                  <c:v>12</c:v>
                </c:pt>
                <c:pt idx="5">
                  <c:v>5</c:v>
                </c:pt>
                <c:pt idx="6">
                  <c:v>13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9D-4158-B861-539E6817F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25024063"/>
        <c:axId val="725028383"/>
      </c:barChart>
      <c:catAx>
        <c:axId val="725024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028383"/>
        <c:crosses val="autoZero"/>
        <c:auto val="1"/>
        <c:lblAlgn val="ctr"/>
        <c:lblOffset val="100"/>
        <c:noMultiLvlLbl val="0"/>
      </c:catAx>
      <c:valAx>
        <c:axId val="725028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024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1EEB64-E251-4414-AAA3-67FDFD832F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0972902-A173-4BEB-B021-6ED5CD82FC88}">
      <dgm:prSet phldrT="[Text]"/>
      <dgm:spPr/>
      <dgm:t>
        <a:bodyPr/>
        <a:lstStyle/>
        <a:p>
          <a:r>
            <a:rPr lang="en-NZ" b="1" dirty="0"/>
            <a:t>SUPPLY &amp; PRESCRIBING</a:t>
          </a:r>
          <a:endParaRPr lang="pl-PL" b="1" dirty="0"/>
        </a:p>
      </dgm:t>
    </dgm:pt>
    <dgm:pt modelId="{0AD0F4CC-15E0-464B-8CA1-AF27FC6BC1C2}" type="parTrans" cxnId="{ADB90526-CC66-4274-B1F3-BD1125160E00}">
      <dgm:prSet/>
      <dgm:spPr/>
      <dgm:t>
        <a:bodyPr/>
        <a:lstStyle/>
        <a:p>
          <a:endParaRPr lang="pl-PL"/>
        </a:p>
      </dgm:t>
    </dgm:pt>
    <dgm:pt modelId="{41C493FA-4C94-46B0-9B87-BD7528C8FE70}" type="sibTrans" cxnId="{ADB90526-CC66-4274-B1F3-BD1125160E00}">
      <dgm:prSet/>
      <dgm:spPr/>
      <dgm:t>
        <a:bodyPr/>
        <a:lstStyle/>
        <a:p>
          <a:endParaRPr lang="pl-PL"/>
        </a:p>
      </dgm:t>
    </dgm:pt>
    <dgm:pt modelId="{05EC396F-AC3C-44F1-ADB4-ED6BA4C1C2AB}">
      <dgm:prSet phldrT="[Text]"/>
      <dgm:spPr/>
      <dgm:t>
        <a:bodyPr/>
        <a:lstStyle/>
        <a:p>
          <a:r>
            <a:rPr lang="en-NZ" b="1" dirty="0"/>
            <a:t>PRODUCT AVAILABILITY: THC:CBD  </a:t>
          </a:r>
          <a:endParaRPr lang="pl-PL" b="1" dirty="0"/>
        </a:p>
      </dgm:t>
    </dgm:pt>
    <dgm:pt modelId="{68EAC25F-B97B-4E83-98B3-89BAA740BF0C}" type="parTrans" cxnId="{AADB2C8B-8A96-4648-8E1F-1772AC5DB4DC}">
      <dgm:prSet/>
      <dgm:spPr/>
      <dgm:t>
        <a:bodyPr/>
        <a:lstStyle/>
        <a:p>
          <a:endParaRPr lang="pl-PL"/>
        </a:p>
      </dgm:t>
    </dgm:pt>
    <dgm:pt modelId="{51700204-CF4C-4349-A08C-9B559D8298D7}" type="sibTrans" cxnId="{AADB2C8B-8A96-4648-8E1F-1772AC5DB4DC}">
      <dgm:prSet/>
      <dgm:spPr/>
      <dgm:t>
        <a:bodyPr/>
        <a:lstStyle/>
        <a:p>
          <a:endParaRPr lang="pl-PL"/>
        </a:p>
      </dgm:t>
    </dgm:pt>
    <dgm:pt modelId="{8377CAF0-748D-4896-A791-67E1FFD1AE14}">
      <dgm:prSet phldrT="[Text]"/>
      <dgm:spPr/>
      <dgm:t>
        <a:bodyPr/>
        <a:lstStyle/>
        <a:p>
          <a:r>
            <a:rPr lang="en-NZ" b="1" dirty="0"/>
            <a:t>NEW PRODUCT TYPES: VAPING</a:t>
          </a:r>
          <a:endParaRPr lang="pl-PL" b="1" dirty="0"/>
        </a:p>
      </dgm:t>
    </dgm:pt>
    <dgm:pt modelId="{97FE81BD-E256-47A9-9157-0416DD25E596}" type="parTrans" cxnId="{F7F140D6-0E10-4523-9E91-20EFEE4BC33D}">
      <dgm:prSet/>
      <dgm:spPr/>
      <dgm:t>
        <a:bodyPr/>
        <a:lstStyle/>
        <a:p>
          <a:endParaRPr lang="pl-PL"/>
        </a:p>
      </dgm:t>
    </dgm:pt>
    <dgm:pt modelId="{4F33A608-EAF8-4284-BA8D-FA08B018A0E6}" type="sibTrans" cxnId="{F7F140D6-0E10-4523-9E91-20EFEE4BC33D}">
      <dgm:prSet/>
      <dgm:spPr/>
      <dgm:t>
        <a:bodyPr/>
        <a:lstStyle/>
        <a:p>
          <a:endParaRPr lang="pl-PL"/>
        </a:p>
      </dgm:t>
    </dgm:pt>
    <dgm:pt modelId="{6ECCAEA6-BF68-48A6-B062-4827D384C4F2}" type="pres">
      <dgm:prSet presAssocID="{231EEB64-E251-4414-AAA3-67FDFD832F54}" presName="linear" presStyleCnt="0">
        <dgm:presLayoutVars>
          <dgm:dir/>
          <dgm:animLvl val="lvl"/>
          <dgm:resizeHandles val="exact"/>
        </dgm:presLayoutVars>
      </dgm:prSet>
      <dgm:spPr/>
    </dgm:pt>
    <dgm:pt modelId="{374E2B7F-25EB-44B1-860F-0225C56AD6C2}" type="pres">
      <dgm:prSet presAssocID="{30972902-A173-4BEB-B021-6ED5CD82FC88}" presName="parentLin" presStyleCnt="0"/>
      <dgm:spPr/>
    </dgm:pt>
    <dgm:pt modelId="{5B9324E7-8B9C-4E9A-9123-7EB7C48C1896}" type="pres">
      <dgm:prSet presAssocID="{30972902-A173-4BEB-B021-6ED5CD82FC88}" presName="parentLeftMargin" presStyleLbl="node1" presStyleIdx="0" presStyleCnt="3"/>
      <dgm:spPr/>
    </dgm:pt>
    <dgm:pt modelId="{0DD5C10B-F482-4C0B-9A04-DA810D363228}" type="pres">
      <dgm:prSet presAssocID="{30972902-A173-4BEB-B021-6ED5CD82FC8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F403C5-AC26-44C1-B2F2-FC1B8D1D0715}" type="pres">
      <dgm:prSet presAssocID="{30972902-A173-4BEB-B021-6ED5CD82FC88}" presName="negativeSpace" presStyleCnt="0"/>
      <dgm:spPr/>
    </dgm:pt>
    <dgm:pt modelId="{1D876CBE-07EE-4B50-84DF-BC8FDD0526A6}" type="pres">
      <dgm:prSet presAssocID="{30972902-A173-4BEB-B021-6ED5CD82FC88}" presName="childText" presStyleLbl="conFgAcc1" presStyleIdx="0" presStyleCnt="3">
        <dgm:presLayoutVars>
          <dgm:bulletEnabled val="1"/>
        </dgm:presLayoutVars>
      </dgm:prSet>
      <dgm:spPr/>
    </dgm:pt>
    <dgm:pt modelId="{A91A123A-4599-4694-B8DC-C6D637963FB4}" type="pres">
      <dgm:prSet presAssocID="{41C493FA-4C94-46B0-9B87-BD7528C8FE70}" presName="spaceBetweenRectangles" presStyleCnt="0"/>
      <dgm:spPr/>
    </dgm:pt>
    <dgm:pt modelId="{81D6443F-C753-416A-9BEB-7FE0F12940C6}" type="pres">
      <dgm:prSet presAssocID="{05EC396F-AC3C-44F1-ADB4-ED6BA4C1C2AB}" presName="parentLin" presStyleCnt="0"/>
      <dgm:spPr/>
    </dgm:pt>
    <dgm:pt modelId="{ED4CED2A-81E7-4A6E-984D-7523ECEA912E}" type="pres">
      <dgm:prSet presAssocID="{05EC396F-AC3C-44F1-ADB4-ED6BA4C1C2AB}" presName="parentLeftMargin" presStyleLbl="node1" presStyleIdx="0" presStyleCnt="3"/>
      <dgm:spPr/>
    </dgm:pt>
    <dgm:pt modelId="{62912AAD-177A-4EF9-8EE4-7151DE8AA586}" type="pres">
      <dgm:prSet presAssocID="{05EC396F-AC3C-44F1-ADB4-ED6BA4C1C2A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99447EA-5169-49D6-A04B-1B464EAE6BC4}" type="pres">
      <dgm:prSet presAssocID="{05EC396F-AC3C-44F1-ADB4-ED6BA4C1C2AB}" presName="negativeSpace" presStyleCnt="0"/>
      <dgm:spPr/>
    </dgm:pt>
    <dgm:pt modelId="{9142EF04-F037-4A03-BEB4-337C210DFA91}" type="pres">
      <dgm:prSet presAssocID="{05EC396F-AC3C-44F1-ADB4-ED6BA4C1C2AB}" presName="childText" presStyleLbl="conFgAcc1" presStyleIdx="1" presStyleCnt="3">
        <dgm:presLayoutVars>
          <dgm:bulletEnabled val="1"/>
        </dgm:presLayoutVars>
      </dgm:prSet>
      <dgm:spPr/>
    </dgm:pt>
    <dgm:pt modelId="{D6857524-01DE-4526-B492-011800EA73F3}" type="pres">
      <dgm:prSet presAssocID="{51700204-CF4C-4349-A08C-9B559D8298D7}" presName="spaceBetweenRectangles" presStyleCnt="0"/>
      <dgm:spPr/>
    </dgm:pt>
    <dgm:pt modelId="{9F9C05A8-B8CB-4C02-9DD9-D6D0E6AEB63F}" type="pres">
      <dgm:prSet presAssocID="{8377CAF0-748D-4896-A791-67E1FFD1AE14}" presName="parentLin" presStyleCnt="0"/>
      <dgm:spPr/>
    </dgm:pt>
    <dgm:pt modelId="{8DCAE2D4-87B1-4DB0-9B34-52B84E92770C}" type="pres">
      <dgm:prSet presAssocID="{8377CAF0-748D-4896-A791-67E1FFD1AE14}" presName="parentLeftMargin" presStyleLbl="node1" presStyleIdx="1" presStyleCnt="3"/>
      <dgm:spPr/>
    </dgm:pt>
    <dgm:pt modelId="{3C33A592-3A7E-4DA1-A8CB-01193289000E}" type="pres">
      <dgm:prSet presAssocID="{8377CAF0-748D-4896-A791-67E1FFD1AE1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2DC70C0-E94F-4755-9914-7599CF57C8C5}" type="pres">
      <dgm:prSet presAssocID="{8377CAF0-748D-4896-A791-67E1FFD1AE14}" presName="negativeSpace" presStyleCnt="0"/>
      <dgm:spPr/>
    </dgm:pt>
    <dgm:pt modelId="{EDB7290C-F067-4E70-81FB-F240BE57A88C}" type="pres">
      <dgm:prSet presAssocID="{8377CAF0-748D-4896-A791-67E1FFD1AE1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4FDF609-10F3-4A18-B4BE-3E7E753C6DE3}" type="presOf" srcId="{30972902-A173-4BEB-B021-6ED5CD82FC88}" destId="{0DD5C10B-F482-4C0B-9A04-DA810D363228}" srcOrd="1" destOrd="0" presId="urn:microsoft.com/office/officeart/2005/8/layout/list1"/>
    <dgm:cxn modelId="{ADB90526-CC66-4274-B1F3-BD1125160E00}" srcId="{231EEB64-E251-4414-AAA3-67FDFD832F54}" destId="{30972902-A173-4BEB-B021-6ED5CD82FC88}" srcOrd="0" destOrd="0" parTransId="{0AD0F4CC-15E0-464B-8CA1-AF27FC6BC1C2}" sibTransId="{41C493FA-4C94-46B0-9B87-BD7528C8FE70}"/>
    <dgm:cxn modelId="{7055FC31-0186-40C5-8AA7-2DD12FC19D07}" type="presOf" srcId="{8377CAF0-748D-4896-A791-67E1FFD1AE14}" destId="{3C33A592-3A7E-4DA1-A8CB-01193289000E}" srcOrd="1" destOrd="0" presId="urn:microsoft.com/office/officeart/2005/8/layout/list1"/>
    <dgm:cxn modelId="{F6901444-9B13-4C98-AAC7-9449FED27EE6}" type="presOf" srcId="{231EEB64-E251-4414-AAA3-67FDFD832F54}" destId="{6ECCAEA6-BF68-48A6-B062-4827D384C4F2}" srcOrd="0" destOrd="0" presId="urn:microsoft.com/office/officeart/2005/8/layout/list1"/>
    <dgm:cxn modelId="{DE769754-6FC2-4D75-8A8C-B68D5A94248C}" type="presOf" srcId="{8377CAF0-748D-4896-A791-67E1FFD1AE14}" destId="{8DCAE2D4-87B1-4DB0-9B34-52B84E92770C}" srcOrd="0" destOrd="0" presId="urn:microsoft.com/office/officeart/2005/8/layout/list1"/>
    <dgm:cxn modelId="{8AC3B068-ACED-440D-B5FA-A99B043831D0}" type="presOf" srcId="{30972902-A173-4BEB-B021-6ED5CD82FC88}" destId="{5B9324E7-8B9C-4E9A-9123-7EB7C48C1896}" srcOrd="0" destOrd="0" presId="urn:microsoft.com/office/officeart/2005/8/layout/list1"/>
    <dgm:cxn modelId="{AADB2C8B-8A96-4648-8E1F-1772AC5DB4DC}" srcId="{231EEB64-E251-4414-AAA3-67FDFD832F54}" destId="{05EC396F-AC3C-44F1-ADB4-ED6BA4C1C2AB}" srcOrd="1" destOrd="0" parTransId="{68EAC25F-B97B-4E83-98B3-89BAA740BF0C}" sibTransId="{51700204-CF4C-4349-A08C-9B559D8298D7}"/>
    <dgm:cxn modelId="{B877F89A-DBE6-4B2C-95D4-4D8C91405A47}" type="presOf" srcId="{05EC396F-AC3C-44F1-ADB4-ED6BA4C1C2AB}" destId="{ED4CED2A-81E7-4A6E-984D-7523ECEA912E}" srcOrd="0" destOrd="0" presId="urn:microsoft.com/office/officeart/2005/8/layout/list1"/>
    <dgm:cxn modelId="{7B6AE1B3-1664-41D9-B71D-38C1A4FC12B7}" type="presOf" srcId="{05EC396F-AC3C-44F1-ADB4-ED6BA4C1C2AB}" destId="{62912AAD-177A-4EF9-8EE4-7151DE8AA586}" srcOrd="1" destOrd="0" presId="urn:microsoft.com/office/officeart/2005/8/layout/list1"/>
    <dgm:cxn modelId="{F7F140D6-0E10-4523-9E91-20EFEE4BC33D}" srcId="{231EEB64-E251-4414-AAA3-67FDFD832F54}" destId="{8377CAF0-748D-4896-A791-67E1FFD1AE14}" srcOrd="2" destOrd="0" parTransId="{97FE81BD-E256-47A9-9157-0416DD25E596}" sibTransId="{4F33A608-EAF8-4284-BA8D-FA08B018A0E6}"/>
    <dgm:cxn modelId="{6AAA3C59-B397-45D8-B9E0-E2E1D9338861}" type="presParOf" srcId="{6ECCAEA6-BF68-48A6-B062-4827D384C4F2}" destId="{374E2B7F-25EB-44B1-860F-0225C56AD6C2}" srcOrd="0" destOrd="0" presId="urn:microsoft.com/office/officeart/2005/8/layout/list1"/>
    <dgm:cxn modelId="{762612AF-C062-4C5A-A9BF-A5D7DF340837}" type="presParOf" srcId="{374E2B7F-25EB-44B1-860F-0225C56AD6C2}" destId="{5B9324E7-8B9C-4E9A-9123-7EB7C48C1896}" srcOrd="0" destOrd="0" presId="urn:microsoft.com/office/officeart/2005/8/layout/list1"/>
    <dgm:cxn modelId="{97286EDB-53C2-4880-8352-5CE01C003F86}" type="presParOf" srcId="{374E2B7F-25EB-44B1-860F-0225C56AD6C2}" destId="{0DD5C10B-F482-4C0B-9A04-DA810D363228}" srcOrd="1" destOrd="0" presId="urn:microsoft.com/office/officeart/2005/8/layout/list1"/>
    <dgm:cxn modelId="{B605FE05-41D8-4142-8CFA-249B9F4684C6}" type="presParOf" srcId="{6ECCAEA6-BF68-48A6-B062-4827D384C4F2}" destId="{F2F403C5-AC26-44C1-B2F2-FC1B8D1D0715}" srcOrd="1" destOrd="0" presId="urn:microsoft.com/office/officeart/2005/8/layout/list1"/>
    <dgm:cxn modelId="{0C56485D-B01C-41C9-9A59-7A903E2DB980}" type="presParOf" srcId="{6ECCAEA6-BF68-48A6-B062-4827D384C4F2}" destId="{1D876CBE-07EE-4B50-84DF-BC8FDD0526A6}" srcOrd="2" destOrd="0" presId="urn:microsoft.com/office/officeart/2005/8/layout/list1"/>
    <dgm:cxn modelId="{0B3C6E93-9FE6-4D78-A4A8-C27757B1FB9B}" type="presParOf" srcId="{6ECCAEA6-BF68-48A6-B062-4827D384C4F2}" destId="{A91A123A-4599-4694-B8DC-C6D637963FB4}" srcOrd="3" destOrd="0" presId="urn:microsoft.com/office/officeart/2005/8/layout/list1"/>
    <dgm:cxn modelId="{31B160C1-E796-49C3-A80B-29076BEAFFAD}" type="presParOf" srcId="{6ECCAEA6-BF68-48A6-B062-4827D384C4F2}" destId="{81D6443F-C753-416A-9BEB-7FE0F12940C6}" srcOrd="4" destOrd="0" presId="urn:microsoft.com/office/officeart/2005/8/layout/list1"/>
    <dgm:cxn modelId="{B46556A4-03CF-42D1-B991-CB5BD33FC11D}" type="presParOf" srcId="{81D6443F-C753-416A-9BEB-7FE0F12940C6}" destId="{ED4CED2A-81E7-4A6E-984D-7523ECEA912E}" srcOrd="0" destOrd="0" presId="urn:microsoft.com/office/officeart/2005/8/layout/list1"/>
    <dgm:cxn modelId="{EA3A443C-C44E-4384-B0AC-DEE1587FDEED}" type="presParOf" srcId="{81D6443F-C753-416A-9BEB-7FE0F12940C6}" destId="{62912AAD-177A-4EF9-8EE4-7151DE8AA586}" srcOrd="1" destOrd="0" presId="urn:microsoft.com/office/officeart/2005/8/layout/list1"/>
    <dgm:cxn modelId="{894DAD6E-5CFB-445A-BFE1-4BF4270E31C7}" type="presParOf" srcId="{6ECCAEA6-BF68-48A6-B062-4827D384C4F2}" destId="{799447EA-5169-49D6-A04B-1B464EAE6BC4}" srcOrd="5" destOrd="0" presId="urn:microsoft.com/office/officeart/2005/8/layout/list1"/>
    <dgm:cxn modelId="{6CB84259-DFEE-4CE3-9A47-601BC5A11C61}" type="presParOf" srcId="{6ECCAEA6-BF68-48A6-B062-4827D384C4F2}" destId="{9142EF04-F037-4A03-BEB4-337C210DFA91}" srcOrd="6" destOrd="0" presId="urn:microsoft.com/office/officeart/2005/8/layout/list1"/>
    <dgm:cxn modelId="{0FBFD05E-E076-40E6-9444-E3BA12C4FA45}" type="presParOf" srcId="{6ECCAEA6-BF68-48A6-B062-4827D384C4F2}" destId="{D6857524-01DE-4526-B492-011800EA73F3}" srcOrd="7" destOrd="0" presId="urn:microsoft.com/office/officeart/2005/8/layout/list1"/>
    <dgm:cxn modelId="{E5D1A258-C729-469D-B443-7068C48B9C69}" type="presParOf" srcId="{6ECCAEA6-BF68-48A6-B062-4827D384C4F2}" destId="{9F9C05A8-B8CB-4C02-9DD9-D6D0E6AEB63F}" srcOrd="8" destOrd="0" presId="urn:microsoft.com/office/officeart/2005/8/layout/list1"/>
    <dgm:cxn modelId="{2F018C97-05C8-46BE-B6CC-BEE06DF40CC3}" type="presParOf" srcId="{9F9C05A8-B8CB-4C02-9DD9-D6D0E6AEB63F}" destId="{8DCAE2D4-87B1-4DB0-9B34-52B84E92770C}" srcOrd="0" destOrd="0" presId="urn:microsoft.com/office/officeart/2005/8/layout/list1"/>
    <dgm:cxn modelId="{CADD9C8F-FB5D-477A-BB33-F796EF3BD9F8}" type="presParOf" srcId="{9F9C05A8-B8CB-4C02-9DD9-D6D0E6AEB63F}" destId="{3C33A592-3A7E-4DA1-A8CB-01193289000E}" srcOrd="1" destOrd="0" presId="urn:microsoft.com/office/officeart/2005/8/layout/list1"/>
    <dgm:cxn modelId="{09AC6E35-6298-4FFB-9F82-47352C5AD10D}" type="presParOf" srcId="{6ECCAEA6-BF68-48A6-B062-4827D384C4F2}" destId="{E2DC70C0-E94F-4755-9914-7599CF57C8C5}" srcOrd="9" destOrd="0" presId="urn:microsoft.com/office/officeart/2005/8/layout/list1"/>
    <dgm:cxn modelId="{D3382FF4-ADF5-4F60-9FA1-D85E20BD713A}" type="presParOf" srcId="{6ECCAEA6-BF68-48A6-B062-4827D384C4F2}" destId="{EDB7290C-F067-4E70-81FB-F240BE57A88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1EEB64-E251-4414-AAA3-67FDFD832F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0972902-A173-4BEB-B021-6ED5CD82FC88}">
      <dgm:prSet phldrT="[Text]"/>
      <dgm:spPr/>
      <dgm:t>
        <a:bodyPr/>
        <a:lstStyle/>
        <a:p>
          <a:r>
            <a:rPr lang="en-NZ" b="1" dirty="0"/>
            <a:t>PRICES</a:t>
          </a:r>
          <a:endParaRPr lang="pl-PL" b="1" dirty="0"/>
        </a:p>
      </dgm:t>
    </dgm:pt>
    <dgm:pt modelId="{0AD0F4CC-15E0-464B-8CA1-AF27FC6BC1C2}" type="parTrans" cxnId="{ADB90526-CC66-4274-B1F3-BD1125160E00}">
      <dgm:prSet/>
      <dgm:spPr/>
      <dgm:t>
        <a:bodyPr/>
        <a:lstStyle/>
        <a:p>
          <a:endParaRPr lang="pl-PL"/>
        </a:p>
      </dgm:t>
    </dgm:pt>
    <dgm:pt modelId="{41C493FA-4C94-46B0-9B87-BD7528C8FE70}" type="sibTrans" cxnId="{ADB90526-CC66-4274-B1F3-BD1125160E00}">
      <dgm:prSet/>
      <dgm:spPr/>
      <dgm:t>
        <a:bodyPr/>
        <a:lstStyle/>
        <a:p>
          <a:endParaRPr lang="pl-PL"/>
        </a:p>
      </dgm:t>
    </dgm:pt>
    <dgm:pt modelId="{05EC396F-AC3C-44F1-ADB4-ED6BA4C1C2AB}">
      <dgm:prSet phldrT="[Text]"/>
      <dgm:spPr/>
      <dgm:t>
        <a:bodyPr/>
        <a:lstStyle/>
        <a:p>
          <a:r>
            <a:rPr lang="en-NZ" b="1" dirty="0"/>
            <a:t>ACCESS VIA CANNABIS CLINICS</a:t>
          </a:r>
          <a:endParaRPr lang="pl-PL" b="1" dirty="0"/>
        </a:p>
      </dgm:t>
    </dgm:pt>
    <dgm:pt modelId="{68EAC25F-B97B-4E83-98B3-89BAA740BF0C}" type="parTrans" cxnId="{AADB2C8B-8A96-4648-8E1F-1772AC5DB4DC}">
      <dgm:prSet/>
      <dgm:spPr/>
      <dgm:t>
        <a:bodyPr/>
        <a:lstStyle/>
        <a:p>
          <a:endParaRPr lang="pl-PL"/>
        </a:p>
      </dgm:t>
    </dgm:pt>
    <dgm:pt modelId="{51700204-CF4C-4349-A08C-9B559D8298D7}" type="sibTrans" cxnId="{AADB2C8B-8A96-4648-8E1F-1772AC5DB4DC}">
      <dgm:prSet/>
      <dgm:spPr/>
      <dgm:t>
        <a:bodyPr/>
        <a:lstStyle/>
        <a:p>
          <a:endParaRPr lang="pl-PL"/>
        </a:p>
      </dgm:t>
    </dgm:pt>
    <dgm:pt modelId="{8377CAF0-748D-4896-A791-67E1FFD1AE14}">
      <dgm:prSet phldrT="[Text]"/>
      <dgm:spPr/>
      <dgm:t>
        <a:bodyPr/>
        <a:lstStyle/>
        <a:p>
          <a:r>
            <a:rPr lang="en-NZ" b="1" dirty="0"/>
            <a:t>EQUITY OF ACCESS: M</a:t>
          </a:r>
          <a:r>
            <a:rPr lang="en-NZ" b="1" dirty="0">
              <a:latin typeface="Arial" panose="020B0604020202020204" pitchFamily="34" charset="0"/>
              <a:cs typeface="Arial" panose="020B0604020202020204" pitchFamily="34" charset="0"/>
            </a:rPr>
            <a:t>ĀORI, WOMEN?</a:t>
          </a:r>
          <a:endParaRPr lang="pl-PL" b="1" dirty="0"/>
        </a:p>
      </dgm:t>
    </dgm:pt>
    <dgm:pt modelId="{97FE81BD-E256-47A9-9157-0416DD25E596}" type="parTrans" cxnId="{F7F140D6-0E10-4523-9E91-20EFEE4BC33D}">
      <dgm:prSet/>
      <dgm:spPr/>
      <dgm:t>
        <a:bodyPr/>
        <a:lstStyle/>
        <a:p>
          <a:endParaRPr lang="pl-PL"/>
        </a:p>
      </dgm:t>
    </dgm:pt>
    <dgm:pt modelId="{4F33A608-EAF8-4284-BA8D-FA08B018A0E6}" type="sibTrans" cxnId="{F7F140D6-0E10-4523-9E91-20EFEE4BC33D}">
      <dgm:prSet/>
      <dgm:spPr/>
      <dgm:t>
        <a:bodyPr/>
        <a:lstStyle/>
        <a:p>
          <a:endParaRPr lang="pl-PL"/>
        </a:p>
      </dgm:t>
    </dgm:pt>
    <dgm:pt modelId="{6ECCAEA6-BF68-48A6-B062-4827D384C4F2}" type="pres">
      <dgm:prSet presAssocID="{231EEB64-E251-4414-AAA3-67FDFD832F54}" presName="linear" presStyleCnt="0">
        <dgm:presLayoutVars>
          <dgm:dir/>
          <dgm:animLvl val="lvl"/>
          <dgm:resizeHandles val="exact"/>
        </dgm:presLayoutVars>
      </dgm:prSet>
      <dgm:spPr/>
    </dgm:pt>
    <dgm:pt modelId="{374E2B7F-25EB-44B1-860F-0225C56AD6C2}" type="pres">
      <dgm:prSet presAssocID="{30972902-A173-4BEB-B021-6ED5CD82FC88}" presName="parentLin" presStyleCnt="0"/>
      <dgm:spPr/>
    </dgm:pt>
    <dgm:pt modelId="{5B9324E7-8B9C-4E9A-9123-7EB7C48C1896}" type="pres">
      <dgm:prSet presAssocID="{30972902-A173-4BEB-B021-6ED5CD82FC88}" presName="parentLeftMargin" presStyleLbl="node1" presStyleIdx="0" presStyleCnt="3"/>
      <dgm:spPr/>
    </dgm:pt>
    <dgm:pt modelId="{0DD5C10B-F482-4C0B-9A04-DA810D363228}" type="pres">
      <dgm:prSet presAssocID="{30972902-A173-4BEB-B021-6ED5CD82FC8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F403C5-AC26-44C1-B2F2-FC1B8D1D0715}" type="pres">
      <dgm:prSet presAssocID="{30972902-A173-4BEB-B021-6ED5CD82FC88}" presName="negativeSpace" presStyleCnt="0"/>
      <dgm:spPr/>
    </dgm:pt>
    <dgm:pt modelId="{1D876CBE-07EE-4B50-84DF-BC8FDD0526A6}" type="pres">
      <dgm:prSet presAssocID="{30972902-A173-4BEB-B021-6ED5CD82FC88}" presName="childText" presStyleLbl="conFgAcc1" presStyleIdx="0" presStyleCnt="3">
        <dgm:presLayoutVars>
          <dgm:bulletEnabled val="1"/>
        </dgm:presLayoutVars>
      </dgm:prSet>
      <dgm:spPr/>
    </dgm:pt>
    <dgm:pt modelId="{A91A123A-4599-4694-B8DC-C6D637963FB4}" type="pres">
      <dgm:prSet presAssocID="{41C493FA-4C94-46B0-9B87-BD7528C8FE70}" presName="spaceBetweenRectangles" presStyleCnt="0"/>
      <dgm:spPr/>
    </dgm:pt>
    <dgm:pt modelId="{81D6443F-C753-416A-9BEB-7FE0F12940C6}" type="pres">
      <dgm:prSet presAssocID="{05EC396F-AC3C-44F1-ADB4-ED6BA4C1C2AB}" presName="parentLin" presStyleCnt="0"/>
      <dgm:spPr/>
    </dgm:pt>
    <dgm:pt modelId="{ED4CED2A-81E7-4A6E-984D-7523ECEA912E}" type="pres">
      <dgm:prSet presAssocID="{05EC396F-AC3C-44F1-ADB4-ED6BA4C1C2AB}" presName="parentLeftMargin" presStyleLbl="node1" presStyleIdx="0" presStyleCnt="3"/>
      <dgm:spPr/>
    </dgm:pt>
    <dgm:pt modelId="{62912AAD-177A-4EF9-8EE4-7151DE8AA586}" type="pres">
      <dgm:prSet presAssocID="{05EC396F-AC3C-44F1-ADB4-ED6BA4C1C2A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99447EA-5169-49D6-A04B-1B464EAE6BC4}" type="pres">
      <dgm:prSet presAssocID="{05EC396F-AC3C-44F1-ADB4-ED6BA4C1C2AB}" presName="negativeSpace" presStyleCnt="0"/>
      <dgm:spPr/>
    </dgm:pt>
    <dgm:pt modelId="{9142EF04-F037-4A03-BEB4-337C210DFA91}" type="pres">
      <dgm:prSet presAssocID="{05EC396F-AC3C-44F1-ADB4-ED6BA4C1C2AB}" presName="childText" presStyleLbl="conFgAcc1" presStyleIdx="1" presStyleCnt="3">
        <dgm:presLayoutVars>
          <dgm:bulletEnabled val="1"/>
        </dgm:presLayoutVars>
      </dgm:prSet>
      <dgm:spPr/>
    </dgm:pt>
    <dgm:pt modelId="{D6857524-01DE-4526-B492-011800EA73F3}" type="pres">
      <dgm:prSet presAssocID="{51700204-CF4C-4349-A08C-9B559D8298D7}" presName="spaceBetweenRectangles" presStyleCnt="0"/>
      <dgm:spPr/>
    </dgm:pt>
    <dgm:pt modelId="{9F9C05A8-B8CB-4C02-9DD9-D6D0E6AEB63F}" type="pres">
      <dgm:prSet presAssocID="{8377CAF0-748D-4896-A791-67E1FFD1AE14}" presName="parentLin" presStyleCnt="0"/>
      <dgm:spPr/>
    </dgm:pt>
    <dgm:pt modelId="{8DCAE2D4-87B1-4DB0-9B34-52B84E92770C}" type="pres">
      <dgm:prSet presAssocID="{8377CAF0-748D-4896-A791-67E1FFD1AE14}" presName="parentLeftMargin" presStyleLbl="node1" presStyleIdx="1" presStyleCnt="3"/>
      <dgm:spPr/>
    </dgm:pt>
    <dgm:pt modelId="{3C33A592-3A7E-4DA1-A8CB-01193289000E}" type="pres">
      <dgm:prSet presAssocID="{8377CAF0-748D-4896-A791-67E1FFD1AE1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2DC70C0-E94F-4755-9914-7599CF57C8C5}" type="pres">
      <dgm:prSet presAssocID="{8377CAF0-748D-4896-A791-67E1FFD1AE14}" presName="negativeSpace" presStyleCnt="0"/>
      <dgm:spPr/>
    </dgm:pt>
    <dgm:pt modelId="{EDB7290C-F067-4E70-81FB-F240BE57A88C}" type="pres">
      <dgm:prSet presAssocID="{8377CAF0-748D-4896-A791-67E1FFD1AE1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4FDF609-10F3-4A18-B4BE-3E7E753C6DE3}" type="presOf" srcId="{30972902-A173-4BEB-B021-6ED5CD82FC88}" destId="{0DD5C10B-F482-4C0B-9A04-DA810D363228}" srcOrd="1" destOrd="0" presId="urn:microsoft.com/office/officeart/2005/8/layout/list1"/>
    <dgm:cxn modelId="{ADB90526-CC66-4274-B1F3-BD1125160E00}" srcId="{231EEB64-E251-4414-AAA3-67FDFD832F54}" destId="{30972902-A173-4BEB-B021-6ED5CD82FC88}" srcOrd="0" destOrd="0" parTransId="{0AD0F4CC-15E0-464B-8CA1-AF27FC6BC1C2}" sibTransId="{41C493FA-4C94-46B0-9B87-BD7528C8FE70}"/>
    <dgm:cxn modelId="{7055FC31-0186-40C5-8AA7-2DD12FC19D07}" type="presOf" srcId="{8377CAF0-748D-4896-A791-67E1FFD1AE14}" destId="{3C33A592-3A7E-4DA1-A8CB-01193289000E}" srcOrd="1" destOrd="0" presId="urn:microsoft.com/office/officeart/2005/8/layout/list1"/>
    <dgm:cxn modelId="{F6901444-9B13-4C98-AAC7-9449FED27EE6}" type="presOf" srcId="{231EEB64-E251-4414-AAA3-67FDFD832F54}" destId="{6ECCAEA6-BF68-48A6-B062-4827D384C4F2}" srcOrd="0" destOrd="0" presId="urn:microsoft.com/office/officeart/2005/8/layout/list1"/>
    <dgm:cxn modelId="{DE769754-6FC2-4D75-8A8C-B68D5A94248C}" type="presOf" srcId="{8377CAF0-748D-4896-A791-67E1FFD1AE14}" destId="{8DCAE2D4-87B1-4DB0-9B34-52B84E92770C}" srcOrd="0" destOrd="0" presId="urn:microsoft.com/office/officeart/2005/8/layout/list1"/>
    <dgm:cxn modelId="{8AC3B068-ACED-440D-B5FA-A99B043831D0}" type="presOf" srcId="{30972902-A173-4BEB-B021-6ED5CD82FC88}" destId="{5B9324E7-8B9C-4E9A-9123-7EB7C48C1896}" srcOrd="0" destOrd="0" presId="urn:microsoft.com/office/officeart/2005/8/layout/list1"/>
    <dgm:cxn modelId="{AADB2C8B-8A96-4648-8E1F-1772AC5DB4DC}" srcId="{231EEB64-E251-4414-AAA3-67FDFD832F54}" destId="{05EC396F-AC3C-44F1-ADB4-ED6BA4C1C2AB}" srcOrd="1" destOrd="0" parTransId="{68EAC25F-B97B-4E83-98B3-89BAA740BF0C}" sibTransId="{51700204-CF4C-4349-A08C-9B559D8298D7}"/>
    <dgm:cxn modelId="{B877F89A-DBE6-4B2C-95D4-4D8C91405A47}" type="presOf" srcId="{05EC396F-AC3C-44F1-ADB4-ED6BA4C1C2AB}" destId="{ED4CED2A-81E7-4A6E-984D-7523ECEA912E}" srcOrd="0" destOrd="0" presId="urn:microsoft.com/office/officeart/2005/8/layout/list1"/>
    <dgm:cxn modelId="{7B6AE1B3-1664-41D9-B71D-38C1A4FC12B7}" type="presOf" srcId="{05EC396F-AC3C-44F1-ADB4-ED6BA4C1C2AB}" destId="{62912AAD-177A-4EF9-8EE4-7151DE8AA586}" srcOrd="1" destOrd="0" presId="urn:microsoft.com/office/officeart/2005/8/layout/list1"/>
    <dgm:cxn modelId="{F7F140D6-0E10-4523-9E91-20EFEE4BC33D}" srcId="{231EEB64-E251-4414-AAA3-67FDFD832F54}" destId="{8377CAF0-748D-4896-A791-67E1FFD1AE14}" srcOrd="2" destOrd="0" parTransId="{97FE81BD-E256-47A9-9157-0416DD25E596}" sibTransId="{4F33A608-EAF8-4284-BA8D-FA08B018A0E6}"/>
    <dgm:cxn modelId="{6AAA3C59-B397-45D8-B9E0-E2E1D9338861}" type="presParOf" srcId="{6ECCAEA6-BF68-48A6-B062-4827D384C4F2}" destId="{374E2B7F-25EB-44B1-860F-0225C56AD6C2}" srcOrd="0" destOrd="0" presId="urn:microsoft.com/office/officeart/2005/8/layout/list1"/>
    <dgm:cxn modelId="{762612AF-C062-4C5A-A9BF-A5D7DF340837}" type="presParOf" srcId="{374E2B7F-25EB-44B1-860F-0225C56AD6C2}" destId="{5B9324E7-8B9C-4E9A-9123-7EB7C48C1896}" srcOrd="0" destOrd="0" presId="urn:microsoft.com/office/officeart/2005/8/layout/list1"/>
    <dgm:cxn modelId="{97286EDB-53C2-4880-8352-5CE01C003F86}" type="presParOf" srcId="{374E2B7F-25EB-44B1-860F-0225C56AD6C2}" destId="{0DD5C10B-F482-4C0B-9A04-DA810D363228}" srcOrd="1" destOrd="0" presId="urn:microsoft.com/office/officeart/2005/8/layout/list1"/>
    <dgm:cxn modelId="{B605FE05-41D8-4142-8CFA-249B9F4684C6}" type="presParOf" srcId="{6ECCAEA6-BF68-48A6-B062-4827D384C4F2}" destId="{F2F403C5-AC26-44C1-B2F2-FC1B8D1D0715}" srcOrd="1" destOrd="0" presId="urn:microsoft.com/office/officeart/2005/8/layout/list1"/>
    <dgm:cxn modelId="{0C56485D-B01C-41C9-9A59-7A903E2DB980}" type="presParOf" srcId="{6ECCAEA6-BF68-48A6-B062-4827D384C4F2}" destId="{1D876CBE-07EE-4B50-84DF-BC8FDD0526A6}" srcOrd="2" destOrd="0" presId="urn:microsoft.com/office/officeart/2005/8/layout/list1"/>
    <dgm:cxn modelId="{0B3C6E93-9FE6-4D78-A4A8-C27757B1FB9B}" type="presParOf" srcId="{6ECCAEA6-BF68-48A6-B062-4827D384C4F2}" destId="{A91A123A-4599-4694-B8DC-C6D637963FB4}" srcOrd="3" destOrd="0" presId="urn:microsoft.com/office/officeart/2005/8/layout/list1"/>
    <dgm:cxn modelId="{31B160C1-E796-49C3-A80B-29076BEAFFAD}" type="presParOf" srcId="{6ECCAEA6-BF68-48A6-B062-4827D384C4F2}" destId="{81D6443F-C753-416A-9BEB-7FE0F12940C6}" srcOrd="4" destOrd="0" presId="urn:microsoft.com/office/officeart/2005/8/layout/list1"/>
    <dgm:cxn modelId="{B46556A4-03CF-42D1-B991-CB5BD33FC11D}" type="presParOf" srcId="{81D6443F-C753-416A-9BEB-7FE0F12940C6}" destId="{ED4CED2A-81E7-4A6E-984D-7523ECEA912E}" srcOrd="0" destOrd="0" presId="urn:microsoft.com/office/officeart/2005/8/layout/list1"/>
    <dgm:cxn modelId="{EA3A443C-C44E-4384-B0AC-DEE1587FDEED}" type="presParOf" srcId="{81D6443F-C753-416A-9BEB-7FE0F12940C6}" destId="{62912AAD-177A-4EF9-8EE4-7151DE8AA586}" srcOrd="1" destOrd="0" presId="urn:microsoft.com/office/officeart/2005/8/layout/list1"/>
    <dgm:cxn modelId="{894DAD6E-5CFB-445A-BFE1-4BF4270E31C7}" type="presParOf" srcId="{6ECCAEA6-BF68-48A6-B062-4827D384C4F2}" destId="{799447EA-5169-49D6-A04B-1B464EAE6BC4}" srcOrd="5" destOrd="0" presId="urn:microsoft.com/office/officeart/2005/8/layout/list1"/>
    <dgm:cxn modelId="{6CB84259-DFEE-4CE3-9A47-601BC5A11C61}" type="presParOf" srcId="{6ECCAEA6-BF68-48A6-B062-4827D384C4F2}" destId="{9142EF04-F037-4A03-BEB4-337C210DFA91}" srcOrd="6" destOrd="0" presId="urn:microsoft.com/office/officeart/2005/8/layout/list1"/>
    <dgm:cxn modelId="{0FBFD05E-E076-40E6-9444-E3BA12C4FA45}" type="presParOf" srcId="{6ECCAEA6-BF68-48A6-B062-4827D384C4F2}" destId="{D6857524-01DE-4526-B492-011800EA73F3}" srcOrd="7" destOrd="0" presId="urn:microsoft.com/office/officeart/2005/8/layout/list1"/>
    <dgm:cxn modelId="{E5D1A258-C729-469D-B443-7068C48B9C69}" type="presParOf" srcId="{6ECCAEA6-BF68-48A6-B062-4827D384C4F2}" destId="{9F9C05A8-B8CB-4C02-9DD9-D6D0E6AEB63F}" srcOrd="8" destOrd="0" presId="urn:microsoft.com/office/officeart/2005/8/layout/list1"/>
    <dgm:cxn modelId="{2F018C97-05C8-46BE-B6CC-BEE06DF40CC3}" type="presParOf" srcId="{9F9C05A8-B8CB-4C02-9DD9-D6D0E6AEB63F}" destId="{8DCAE2D4-87B1-4DB0-9B34-52B84E92770C}" srcOrd="0" destOrd="0" presId="urn:microsoft.com/office/officeart/2005/8/layout/list1"/>
    <dgm:cxn modelId="{CADD9C8F-FB5D-477A-BB33-F796EF3BD9F8}" type="presParOf" srcId="{9F9C05A8-B8CB-4C02-9DD9-D6D0E6AEB63F}" destId="{3C33A592-3A7E-4DA1-A8CB-01193289000E}" srcOrd="1" destOrd="0" presId="urn:microsoft.com/office/officeart/2005/8/layout/list1"/>
    <dgm:cxn modelId="{09AC6E35-6298-4FFB-9F82-47352C5AD10D}" type="presParOf" srcId="{6ECCAEA6-BF68-48A6-B062-4827D384C4F2}" destId="{E2DC70C0-E94F-4755-9914-7599CF57C8C5}" srcOrd="9" destOrd="0" presId="urn:microsoft.com/office/officeart/2005/8/layout/list1"/>
    <dgm:cxn modelId="{D3382FF4-ADF5-4F60-9FA1-D85E20BD713A}" type="presParOf" srcId="{6ECCAEA6-BF68-48A6-B062-4827D384C4F2}" destId="{EDB7290C-F067-4E70-81FB-F240BE57A88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1EEB64-E251-4414-AAA3-67FDFD832F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0972902-A173-4BEB-B021-6ED5CD82FC88}">
      <dgm:prSet phldrT="[Text]"/>
      <dgm:spPr/>
      <dgm:t>
        <a:bodyPr/>
        <a:lstStyle/>
        <a:p>
          <a:r>
            <a:rPr lang="en-NZ" b="1" dirty="0"/>
            <a:t>INCREASING PRODUCTION AND SUPPLY</a:t>
          </a:r>
          <a:endParaRPr lang="pl-PL" b="1" dirty="0"/>
        </a:p>
      </dgm:t>
    </dgm:pt>
    <dgm:pt modelId="{0AD0F4CC-15E0-464B-8CA1-AF27FC6BC1C2}" type="parTrans" cxnId="{ADB90526-CC66-4274-B1F3-BD1125160E00}">
      <dgm:prSet/>
      <dgm:spPr/>
      <dgm:t>
        <a:bodyPr/>
        <a:lstStyle/>
        <a:p>
          <a:endParaRPr lang="pl-PL"/>
        </a:p>
      </dgm:t>
    </dgm:pt>
    <dgm:pt modelId="{41C493FA-4C94-46B0-9B87-BD7528C8FE70}" type="sibTrans" cxnId="{ADB90526-CC66-4274-B1F3-BD1125160E00}">
      <dgm:prSet/>
      <dgm:spPr/>
      <dgm:t>
        <a:bodyPr/>
        <a:lstStyle/>
        <a:p>
          <a:endParaRPr lang="pl-PL"/>
        </a:p>
      </dgm:t>
    </dgm:pt>
    <dgm:pt modelId="{05EC396F-AC3C-44F1-ADB4-ED6BA4C1C2AB}">
      <dgm:prSet phldrT="[Text]"/>
      <dgm:spPr/>
      <dgm:t>
        <a:bodyPr/>
        <a:lstStyle/>
        <a:p>
          <a:r>
            <a:rPr lang="en-NZ" b="1" dirty="0"/>
            <a:t>MORE PRODUCT CHOICE: POTENCY</a:t>
          </a:r>
          <a:endParaRPr lang="pl-PL" b="1" dirty="0"/>
        </a:p>
      </dgm:t>
    </dgm:pt>
    <dgm:pt modelId="{68EAC25F-B97B-4E83-98B3-89BAA740BF0C}" type="parTrans" cxnId="{AADB2C8B-8A96-4648-8E1F-1772AC5DB4DC}">
      <dgm:prSet/>
      <dgm:spPr/>
      <dgm:t>
        <a:bodyPr/>
        <a:lstStyle/>
        <a:p>
          <a:endParaRPr lang="pl-PL"/>
        </a:p>
      </dgm:t>
    </dgm:pt>
    <dgm:pt modelId="{51700204-CF4C-4349-A08C-9B559D8298D7}" type="sibTrans" cxnId="{AADB2C8B-8A96-4648-8E1F-1772AC5DB4DC}">
      <dgm:prSet/>
      <dgm:spPr/>
      <dgm:t>
        <a:bodyPr/>
        <a:lstStyle/>
        <a:p>
          <a:endParaRPr lang="pl-PL"/>
        </a:p>
      </dgm:t>
    </dgm:pt>
    <dgm:pt modelId="{8377CAF0-748D-4896-A791-67E1FFD1AE14}">
      <dgm:prSet phldrT="[Text]"/>
      <dgm:spPr/>
      <dgm:t>
        <a:bodyPr/>
        <a:lstStyle/>
        <a:p>
          <a:r>
            <a:rPr lang="en-NZ" b="1" dirty="0"/>
            <a:t>NEW PRODUCT TYPES: VAPING</a:t>
          </a:r>
          <a:endParaRPr lang="pl-PL" b="1" dirty="0"/>
        </a:p>
      </dgm:t>
    </dgm:pt>
    <dgm:pt modelId="{97FE81BD-E256-47A9-9157-0416DD25E596}" type="parTrans" cxnId="{F7F140D6-0E10-4523-9E91-20EFEE4BC33D}">
      <dgm:prSet/>
      <dgm:spPr/>
      <dgm:t>
        <a:bodyPr/>
        <a:lstStyle/>
        <a:p>
          <a:endParaRPr lang="pl-PL"/>
        </a:p>
      </dgm:t>
    </dgm:pt>
    <dgm:pt modelId="{4F33A608-EAF8-4284-BA8D-FA08B018A0E6}" type="sibTrans" cxnId="{F7F140D6-0E10-4523-9E91-20EFEE4BC33D}">
      <dgm:prSet/>
      <dgm:spPr/>
      <dgm:t>
        <a:bodyPr/>
        <a:lstStyle/>
        <a:p>
          <a:endParaRPr lang="pl-PL"/>
        </a:p>
      </dgm:t>
    </dgm:pt>
    <dgm:pt modelId="{6ECCAEA6-BF68-48A6-B062-4827D384C4F2}" type="pres">
      <dgm:prSet presAssocID="{231EEB64-E251-4414-AAA3-67FDFD832F54}" presName="linear" presStyleCnt="0">
        <dgm:presLayoutVars>
          <dgm:dir/>
          <dgm:animLvl val="lvl"/>
          <dgm:resizeHandles val="exact"/>
        </dgm:presLayoutVars>
      </dgm:prSet>
      <dgm:spPr/>
    </dgm:pt>
    <dgm:pt modelId="{374E2B7F-25EB-44B1-860F-0225C56AD6C2}" type="pres">
      <dgm:prSet presAssocID="{30972902-A173-4BEB-B021-6ED5CD82FC88}" presName="parentLin" presStyleCnt="0"/>
      <dgm:spPr/>
    </dgm:pt>
    <dgm:pt modelId="{5B9324E7-8B9C-4E9A-9123-7EB7C48C1896}" type="pres">
      <dgm:prSet presAssocID="{30972902-A173-4BEB-B021-6ED5CD82FC88}" presName="parentLeftMargin" presStyleLbl="node1" presStyleIdx="0" presStyleCnt="3"/>
      <dgm:spPr/>
    </dgm:pt>
    <dgm:pt modelId="{0DD5C10B-F482-4C0B-9A04-DA810D363228}" type="pres">
      <dgm:prSet presAssocID="{30972902-A173-4BEB-B021-6ED5CD82FC8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F403C5-AC26-44C1-B2F2-FC1B8D1D0715}" type="pres">
      <dgm:prSet presAssocID="{30972902-A173-4BEB-B021-6ED5CD82FC88}" presName="negativeSpace" presStyleCnt="0"/>
      <dgm:spPr/>
    </dgm:pt>
    <dgm:pt modelId="{1D876CBE-07EE-4B50-84DF-BC8FDD0526A6}" type="pres">
      <dgm:prSet presAssocID="{30972902-A173-4BEB-B021-6ED5CD82FC88}" presName="childText" presStyleLbl="conFgAcc1" presStyleIdx="0" presStyleCnt="3">
        <dgm:presLayoutVars>
          <dgm:bulletEnabled val="1"/>
        </dgm:presLayoutVars>
      </dgm:prSet>
      <dgm:spPr/>
    </dgm:pt>
    <dgm:pt modelId="{A91A123A-4599-4694-B8DC-C6D637963FB4}" type="pres">
      <dgm:prSet presAssocID="{41C493FA-4C94-46B0-9B87-BD7528C8FE70}" presName="spaceBetweenRectangles" presStyleCnt="0"/>
      <dgm:spPr/>
    </dgm:pt>
    <dgm:pt modelId="{81D6443F-C753-416A-9BEB-7FE0F12940C6}" type="pres">
      <dgm:prSet presAssocID="{05EC396F-AC3C-44F1-ADB4-ED6BA4C1C2AB}" presName="parentLin" presStyleCnt="0"/>
      <dgm:spPr/>
    </dgm:pt>
    <dgm:pt modelId="{ED4CED2A-81E7-4A6E-984D-7523ECEA912E}" type="pres">
      <dgm:prSet presAssocID="{05EC396F-AC3C-44F1-ADB4-ED6BA4C1C2AB}" presName="parentLeftMargin" presStyleLbl="node1" presStyleIdx="0" presStyleCnt="3"/>
      <dgm:spPr/>
    </dgm:pt>
    <dgm:pt modelId="{62912AAD-177A-4EF9-8EE4-7151DE8AA586}" type="pres">
      <dgm:prSet presAssocID="{05EC396F-AC3C-44F1-ADB4-ED6BA4C1C2AB}" presName="parentText" presStyleLbl="node1" presStyleIdx="1" presStyleCnt="3" custScaleX="126125">
        <dgm:presLayoutVars>
          <dgm:chMax val="0"/>
          <dgm:bulletEnabled val="1"/>
        </dgm:presLayoutVars>
      </dgm:prSet>
      <dgm:spPr/>
    </dgm:pt>
    <dgm:pt modelId="{799447EA-5169-49D6-A04B-1B464EAE6BC4}" type="pres">
      <dgm:prSet presAssocID="{05EC396F-AC3C-44F1-ADB4-ED6BA4C1C2AB}" presName="negativeSpace" presStyleCnt="0"/>
      <dgm:spPr/>
    </dgm:pt>
    <dgm:pt modelId="{9142EF04-F037-4A03-BEB4-337C210DFA91}" type="pres">
      <dgm:prSet presAssocID="{05EC396F-AC3C-44F1-ADB4-ED6BA4C1C2AB}" presName="childText" presStyleLbl="conFgAcc1" presStyleIdx="1" presStyleCnt="3">
        <dgm:presLayoutVars>
          <dgm:bulletEnabled val="1"/>
        </dgm:presLayoutVars>
      </dgm:prSet>
      <dgm:spPr/>
    </dgm:pt>
    <dgm:pt modelId="{D6857524-01DE-4526-B492-011800EA73F3}" type="pres">
      <dgm:prSet presAssocID="{51700204-CF4C-4349-A08C-9B559D8298D7}" presName="spaceBetweenRectangles" presStyleCnt="0"/>
      <dgm:spPr/>
    </dgm:pt>
    <dgm:pt modelId="{9F9C05A8-B8CB-4C02-9DD9-D6D0E6AEB63F}" type="pres">
      <dgm:prSet presAssocID="{8377CAF0-748D-4896-A791-67E1FFD1AE14}" presName="parentLin" presStyleCnt="0"/>
      <dgm:spPr/>
    </dgm:pt>
    <dgm:pt modelId="{8DCAE2D4-87B1-4DB0-9B34-52B84E92770C}" type="pres">
      <dgm:prSet presAssocID="{8377CAF0-748D-4896-A791-67E1FFD1AE14}" presName="parentLeftMargin" presStyleLbl="node1" presStyleIdx="1" presStyleCnt="3"/>
      <dgm:spPr/>
    </dgm:pt>
    <dgm:pt modelId="{3C33A592-3A7E-4DA1-A8CB-01193289000E}" type="pres">
      <dgm:prSet presAssocID="{8377CAF0-748D-4896-A791-67E1FFD1AE1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2DC70C0-E94F-4755-9914-7599CF57C8C5}" type="pres">
      <dgm:prSet presAssocID="{8377CAF0-748D-4896-A791-67E1FFD1AE14}" presName="negativeSpace" presStyleCnt="0"/>
      <dgm:spPr/>
    </dgm:pt>
    <dgm:pt modelId="{EDB7290C-F067-4E70-81FB-F240BE57A88C}" type="pres">
      <dgm:prSet presAssocID="{8377CAF0-748D-4896-A791-67E1FFD1AE1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4FDF609-10F3-4A18-B4BE-3E7E753C6DE3}" type="presOf" srcId="{30972902-A173-4BEB-B021-6ED5CD82FC88}" destId="{0DD5C10B-F482-4C0B-9A04-DA810D363228}" srcOrd="1" destOrd="0" presId="urn:microsoft.com/office/officeart/2005/8/layout/list1"/>
    <dgm:cxn modelId="{ADB90526-CC66-4274-B1F3-BD1125160E00}" srcId="{231EEB64-E251-4414-AAA3-67FDFD832F54}" destId="{30972902-A173-4BEB-B021-6ED5CD82FC88}" srcOrd="0" destOrd="0" parTransId="{0AD0F4CC-15E0-464B-8CA1-AF27FC6BC1C2}" sibTransId="{41C493FA-4C94-46B0-9B87-BD7528C8FE70}"/>
    <dgm:cxn modelId="{7055FC31-0186-40C5-8AA7-2DD12FC19D07}" type="presOf" srcId="{8377CAF0-748D-4896-A791-67E1FFD1AE14}" destId="{3C33A592-3A7E-4DA1-A8CB-01193289000E}" srcOrd="1" destOrd="0" presId="urn:microsoft.com/office/officeart/2005/8/layout/list1"/>
    <dgm:cxn modelId="{F6901444-9B13-4C98-AAC7-9449FED27EE6}" type="presOf" srcId="{231EEB64-E251-4414-AAA3-67FDFD832F54}" destId="{6ECCAEA6-BF68-48A6-B062-4827D384C4F2}" srcOrd="0" destOrd="0" presId="urn:microsoft.com/office/officeart/2005/8/layout/list1"/>
    <dgm:cxn modelId="{DE769754-6FC2-4D75-8A8C-B68D5A94248C}" type="presOf" srcId="{8377CAF0-748D-4896-A791-67E1FFD1AE14}" destId="{8DCAE2D4-87B1-4DB0-9B34-52B84E92770C}" srcOrd="0" destOrd="0" presId="urn:microsoft.com/office/officeart/2005/8/layout/list1"/>
    <dgm:cxn modelId="{8AC3B068-ACED-440D-B5FA-A99B043831D0}" type="presOf" srcId="{30972902-A173-4BEB-B021-6ED5CD82FC88}" destId="{5B9324E7-8B9C-4E9A-9123-7EB7C48C1896}" srcOrd="0" destOrd="0" presId="urn:microsoft.com/office/officeart/2005/8/layout/list1"/>
    <dgm:cxn modelId="{AADB2C8B-8A96-4648-8E1F-1772AC5DB4DC}" srcId="{231EEB64-E251-4414-AAA3-67FDFD832F54}" destId="{05EC396F-AC3C-44F1-ADB4-ED6BA4C1C2AB}" srcOrd="1" destOrd="0" parTransId="{68EAC25F-B97B-4E83-98B3-89BAA740BF0C}" sibTransId="{51700204-CF4C-4349-A08C-9B559D8298D7}"/>
    <dgm:cxn modelId="{B877F89A-DBE6-4B2C-95D4-4D8C91405A47}" type="presOf" srcId="{05EC396F-AC3C-44F1-ADB4-ED6BA4C1C2AB}" destId="{ED4CED2A-81E7-4A6E-984D-7523ECEA912E}" srcOrd="0" destOrd="0" presId="urn:microsoft.com/office/officeart/2005/8/layout/list1"/>
    <dgm:cxn modelId="{7B6AE1B3-1664-41D9-B71D-38C1A4FC12B7}" type="presOf" srcId="{05EC396F-AC3C-44F1-ADB4-ED6BA4C1C2AB}" destId="{62912AAD-177A-4EF9-8EE4-7151DE8AA586}" srcOrd="1" destOrd="0" presId="urn:microsoft.com/office/officeart/2005/8/layout/list1"/>
    <dgm:cxn modelId="{F7F140D6-0E10-4523-9E91-20EFEE4BC33D}" srcId="{231EEB64-E251-4414-AAA3-67FDFD832F54}" destId="{8377CAF0-748D-4896-A791-67E1FFD1AE14}" srcOrd="2" destOrd="0" parTransId="{97FE81BD-E256-47A9-9157-0416DD25E596}" sibTransId="{4F33A608-EAF8-4284-BA8D-FA08B018A0E6}"/>
    <dgm:cxn modelId="{6AAA3C59-B397-45D8-B9E0-E2E1D9338861}" type="presParOf" srcId="{6ECCAEA6-BF68-48A6-B062-4827D384C4F2}" destId="{374E2B7F-25EB-44B1-860F-0225C56AD6C2}" srcOrd="0" destOrd="0" presId="urn:microsoft.com/office/officeart/2005/8/layout/list1"/>
    <dgm:cxn modelId="{762612AF-C062-4C5A-A9BF-A5D7DF340837}" type="presParOf" srcId="{374E2B7F-25EB-44B1-860F-0225C56AD6C2}" destId="{5B9324E7-8B9C-4E9A-9123-7EB7C48C1896}" srcOrd="0" destOrd="0" presId="urn:microsoft.com/office/officeart/2005/8/layout/list1"/>
    <dgm:cxn modelId="{97286EDB-53C2-4880-8352-5CE01C003F86}" type="presParOf" srcId="{374E2B7F-25EB-44B1-860F-0225C56AD6C2}" destId="{0DD5C10B-F482-4C0B-9A04-DA810D363228}" srcOrd="1" destOrd="0" presId="urn:microsoft.com/office/officeart/2005/8/layout/list1"/>
    <dgm:cxn modelId="{B605FE05-41D8-4142-8CFA-249B9F4684C6}" type="presParOf" srcId="{6ECCAEA6-BF68-48A6-B062-4827D384C4F2}" destId="{F2F403C5-AC26-44C1-B2F2-FC1B8D1D0715}" srcOrd="1" destOrd="0" presId="urn:microsoft.com/office/officeart/2005/8/layout/list1"/>
    <dgm:cxn modelId="{0C56485D-B01C-41C9-9A59-7A903E2DB980}" type="presParOf" srcId="{6ECCAEA6-BF68-48A6-B062-4827D384C4F2}" destId="{1D876CBE-07EE-4B50-84DF-BC8FDD0526A6}" srcOrd="2" destOrd="0" presId="urn:microsoft.com/office/officeart/2005/8/layout/list1"/>
    <dgm:cxn modelId="{0B3C6E93-9FE6-4D78-A4A8-C27757B1FB9B}" type="presParOf" srcId="{6ECCAEA6-BF68-48A6-B062-4827D384C4F2}" destId="{A91A123A-4599-4694-B8DC-C6D637963FB4}" srcOrd="3" destOrd="0" presId="urn:microsoft.com/office/officeart/2005/8/layout/list1"/>
    <dgm:cxn modelId="{31B160C1-E796-49C3-A80B-29076BEAFFAD}" type="presParOf" srcId="{6ECCAEA6-BF68-48A6-B062-4827D384C4F2}" destId="{81D6443F-C753-416A-9BEB-7FE0F12940C6}" srcOrd="4" destOrd="0" presId="urn:microsoft.com/office/officeart/2005/8/layout/list1"/>
    <dgm:cxn modelId="{B46556A4-03CF-42D1-B991-CB5BD33FC11D}" type="presParOf" srcId="{81D6443F-C753-416A-9BEB-7FE0F12940C6}" destId="{ED4CED2A-81E7-4A6E-984D-7523ECEA912E}" srcOrd="0" destOrd="0" presId="urn:microsoft.com/office/officeart/2005/8/layout/list1"/>
    <dgm:cxn modelId="{EA3A443C-C44E-4384-B0AC-DEE1587FDEED}" type="presParOf" srcId="{81D6443F-C753-416A-9BEB-7FE0F12940C6}" destId="{62912AAD-177A-4EF9-8EE4-7151DE8AA586}" srcOrd="1" destOrd="0" presId="urn:microsoft.com/office/officeart/2005/8/layout/list1"/>
    <dgm:cxn modelId="{894DAD6E-5CFB-445A-BFE1-4BF4270E31C7}" type="presParOf" srcId="{6ECCAEA6-BF68-48A6-B062-4827D384C4F2}" destId="{799447EA-5169-49D6-A04B-1B464EAE6BC4}" srcOrd="5" destOrd="0" presId="urn:microsoft.com/office/officeart/2005/8/layout/list1"/>
    <dgm:cxn modelId="{6CB84259-DFEE-4CE3-9A47-601BC5A11C61}" type="presParOf" srcId="{6ECCAEA6-BF68-48A6-B062-4827D384C4F2}" destId="{9142EF04-F037-4A03-BEB4-337C210DFA91}" srcOrd="6" destOrd="0" presId="urn:microsoft.com/office/officeart/2005/8/layout/list1"/>
    <dgm:cxn modelId="{0FBFD05E-E076-40E6-9444-E3BA12C4FA45}" type="presParOf" srcId="{6ECCAEA6-BF68-48A6-B062-4827D384C4F2}" destId="{D6857524-01DE-4526-B492-011800EA73F3}" srcOrd="7" destOrd="0" presId="urn:microsoft.com/office/officeart/2005/8/layout/list1"/>
    <dgm:cxn modelId="{E5D1A258-C729-469D-B443-7068C48B9C69}" type="presParOf" srcId="{6ECCAEA6-BF68-48A6-B062-4827D384C4F2}" destId="{9F9C05A8-B8CB-4C02-9DD9-D6D0E6AEB63F}" srcOrd="8" destOrd="0" presId="urn:microsoft.com/office/officeart/2005/8/layout/list1"/>
    <dgm:cxn modelId="{2F018C97-05C8-46BE-B6CC-BEE06DF40CC3}" type="presParOf" srcId="{9F9C05A8-B8CB-4C02-9DD9-D6D0E6AEB63F}" destId="{8DCAE2D4-87B1-4DB0-9B34-52B84E92770C}" srcOrd="0" destOrd="0" presId="urn:microsoft.com/office/officeart/2005/8/layout/list1"/>
    <dgm:cxn modelId="{CADD9C8F-FB5D-477A-BB33-F796EF3BD9F8}" type="presParOf" srcId="{9F9C05A8-B8CB-4C02-9DD9-D6D0E6AEB63F}" destId="{3C33A592-3A7E-4DA1-A8CB-01193289000E}" srcOrd="1" destOrd="0" presId="urn:microsoft.com/office/officeart/2005/8/layout/list1"/>
    <dgm:cxn modelId="{09AC6E35-6298-4FFB-9F82-47352C5AD10D}" type="presParOf" srcId="{6ECCAEA6-BF68-48A6-B062-4827D384C4F2}" destId="{E2DC70C0-E94F-4755-9914-7599CF57C8C5}" srcOrd="9" destOrd="0" presId="urn:microsoft.com/office/officeart/2005/8/layout/list1"/>
    <dgm:cxn modelId="{D3382FF4-ADF5-4F60-9FA1-D85E20BD713A}" type="presParOf" srcId="{6ECCAEA6-BF68-48A6-B062-4827D384C4F2}" destId="{EDB7290C-F067-4E70-81FB-F240BE57A88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1EEB64-E251-4414-AAA3-67FDFD832F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0972902-A173-4BEB-B021-6ED5CD82FC88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NZ" b="1" dirty="0"/>
            <a:t>IMPROVED ACCESS VIA CANNABIS CLINICS</a:t>
          </a:r>
          <a:endParaRPr lang="pl-PL" b="1" dirty="0"/>
        </a:p>
      </dgm:t>
    </dgm:pt>
    <dgm:pt modelId="{0AD0F4CC-15E0-464B-8CA1-AF27FC6BC1C2}" type="parTrans" cxnId="{ADB90526-CC66-4274-B1F3-BD1125160E00}">
      <dgm:prSet/>
      <dgm:spPr/>
      <dgm:t>
        <a:bodyPr/>
        <a:lstStyle/>
        <a:p>
          <a:endParaRPr lang="pl-PL"/>
        </a:p>
      </dgm:t>
    </dgm:pt>
    <dgm:pt modelId="{41C493FA-4C94-46B0-9B87-BD7528C8FE70}" type="sibTrans" cxnId="{ADB90526-CC66-4274-B1F3-BD1125160E00}">
      <dgm:prSet/>
      <dgm:spPr/>
      <dgm:t>
        <a:bodyPr/>
        <a:lstStyle/>
        <a:p>
          <a:endParaRPr lang="pl-PL"/>
        </a:p>
      </dgm:t>
    </dgm:pt>
    <dgm:pt modelId="{05EC396F-AC3C-44F1-ADB4-ED6BA4C1C2AB}">
      <dgm:prSet phldrT="[Text]"/>
      <dgm:spPr/>
      <dgm:t>
        <a:bodyPr/>
        <a:lstStyle/>
        <a:p>
          <a:r>
            <a:rPr lang="en-NZ" b="1" dirty="0"/>
            <a:t>PRICES DECLINED SINCE 2020 </a:t>
          </a:r>
          <a:endParaRPr lang="pl-PL" b="1" dirty="0"/>
        </a:p>
      </dgm:t>
    </dgm:pt>
    <dgm:pt modelId="{68EAC25F-B97B-4E83-98B3-89BAA740BF0C}" type="parTrans" cxnId="{AADB2C8B-8A96-4648-8E1F-1772AC5DB4DC}">
      <dgm:prSet/>
      <dgm:spPr/>
      <dgm:t>
        <a:bodyPr/>
        <a:lstStyle/>
        <a:p>
          <a:endParaRPr lang="pl-PL"/>
        </a:p>
      </dgm:t>
    </dgm:pt>
    <dgm:pt modelId="{51700204-CF4C-4349-A08C-9B559D8298D7}" type="sibTrans" cxnId="{AADB2C8B-8A96-4648-8E1F-1772AC5DB4DC}">
      <dgm:prSet/>
      <dgm:spPr/>
      <dgm:t>
        <a:bodyPr/>
        <a:lstStyle/>
        <a:p>
          <a:endParaRPr lang="pl-PL"/>
        </a:p>
      </dgm:t>
    </dgm:pt>
    <dgm:pt modelId="{8377CAF0-748D-4896-A791-67E1FFD1AE14}">
      <dgm:prSet phldrT="[Text]"/>
      <dgm:spPr/>
      <dgm:t>
        <a:bodyPr/>
        <a:lstStyle/>
        <a:p>
          <a:r>
            <a:rPr lang="en-NZ" b="1" dirty="0"/>
            <a:t>BUT EQUITY OF ACCESS ISSUES REMAIN</a:t>
          </a:r>
          <a:endParaRPr lang="pl-PL" b="1" dirty="0"/>
        </a:p>
      </dgm:t>
    </dgm:pt>
    <dgm:pt modelId="{97FE81BD-E256-47A9-9157-0416DD25E596}" type="parTrans" cxnId="{F7F140D6-0E10-4523-9E91-20EFEE4BC33D}">
      <dgm:prSet/>
      <dgm:spPr/>
      <dgm:t>
        <a:bodyPr/>
        <a:lstStyle/>
        <a:p>
          <a:endParaRPr lang="pl-PL"/>
        </a:p>
      </dgm:t>
    </dgm:pt>
    <dgm:pt modelId="{4F33A608-EAF8-4284-BA8D-FA08B018A0E6}" type="sibTrans" cxnId="{F7F140D6-0E10-4523-9E91-20EFEE4BC33D}">
      <dgm:prSet/>
      <dgm:spPr/>
      <dgm:t>
        <a:bodyPr/>
        <a:lstStyle/>
        <a:p>
          <a:endParaRPr lang="pl-PL"/>
        </a:p>
      </dgm:t>
    </dgm:pt>
    <dgm:pt modelId="{6ECCAEA6-BF68-48A6-B062-4827D384C4F2}" type="pres">
      <dgm:prSet presAssocID="{231EEB64-E251-4414-AAA3-67FDFD832F54}" presName="linear" presStyleCnt="0">
        <dgm:presLayoutVars>
          <dgm:dir/>
          <dgm:animLvl val="lvl"/>
          <dgm:resizeHandles val="exact"/>
        </dgm:presLayoutVars>
      </dgm:prSet>
      <dgm:spPr/>
    </dgm:pt>
    <dgm:pt modelId="{374E2B7F-25EB-44B1-860F-0225C56AD6C2}" type="pres">
      <dgm:prSet presAssocID="{30972902-A173-4BEB-B021-6ED5CD82FC88}" presName="parentLin" presStyleCnt="0"/>
      <dgm:spPr/>
    </dgm:pt>
    <dgm:pt modelId="{5B9324E7-8B9C-4E9A-9123-7EB7C48C1896}" type="pres">
      <dgm:prSet presAssocID="{30972902-A173-4BEB-B021-6ED5CD82FC88}" presName="parentLeftMargin" presStyleLbl="node1" presStyleIdx="0" presStyleCnt="3"/>
      <dgm:spPr/>
    </dgm:pt>
    <dgm:pt modelId="{0DD5C10B-F482-4C0B-9A04-DA810D363228}" type="pres">
      <dgm:prSet presAssocID="{30972902-A173-4BEB-B021-6ED5CD82FC88}" presName="parentText" presStyleLbl="node1" presStyleIdx="0" presStyleCnt="3" custScaleX="111559" custScaleY="130105">
        <dgm:presLayoutVars>
          <dgm:chMax val="0"/>
          <dgm:bulletEnabled val="1"/>
        </dgm:presLayoutVars>
      </dgm:prSet>
      <dgm:spPr/>
    </dgm:pt>
    <dgm:pt modelId="{F2F403C5-AC26-44C1-B2F2-FC1B8D1D0715}" type="pres">
      <dgm:prSet presAssocID="{30972902-A173-4BEB-B021-6ED5CD82FC88}" presName="negativeSpace" presStyleCnt="0"/>
      <dgm:spPr/>
    </dgm:pt>
    <dgm:pt modelId="{1D876CBE-07EE-4B50-84DF-BC8FDD0526A6}" type="pres">
      <dgm:prSet presAssocID="{30972902-A173-4BEB-B021-6ED5CD82FC88}" presName="childText" presStyleLbl="conFgAcc1" presStyleIdx="0" presStyleCnt="3">
        <dgm:presLayoutVars>
          <dgm:bulletEnabled val="1"/>
        </dgm:presLayoutVars>
      </dgm:prSet>
      <dgm:spPr/>
    </dgm:pt>
    <dgm:pt modelId="{A91A123A-4599-4694-B8DC-C6D637963FB4}" type="pres">
      <dgm:prSet presAssocID="{41C493FA-4C94-46B0-9B87-BD7528C8FE70}" presName="spaceBetweenRectangles" presStyleCnt="0"/>
      <dgm:spPr/>
    </dgm:pt>
    <dgm:pt modelId="{81D6443F-C753-416A-9BEB-7FE0F12940C6}" type="pres">
      <dgm:prSet presAssocID="{05EC396F-AC3C-44F1-ADB4-ED6BA4C1C2AB}" presName="parentLin" presStyleCnt="0"/>
      <dgm:spPr/>
    </dgm:pt>
    <dgm:pt modelId="{ED4CED2A-81E7-4A6E-984D-7523ECEA912E}" type="pres">
      <dgm:prSet presAssocID="{05EC396F-AC3C-44F1-ADB4-ED6BA4C1C2AB}" presName="parentLeftMargin" presStyleLbl="node1" presStyleIdx="0" presStyleCnt="3"/>
      <dgm:spPr/>
    </dgm:pt>
    <dgm:pt modelId="{62912AAD-177A-4EF9-8EE4-7151DE8AA586}" type="pres">
      <dgm:prSet presAssocID="{05EC396F-AC3C-44F1-ADB4-ED6BA4C1C2A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99447EA-5169-49D6-A04B-1B464EAE6BC4}" type="pres">
      <dgm:prSet presAssocID="{05EC396F-AC3C-44F1-ADB4-ED6BA4C1C2AB}" presName="negativeSpace" presStyleCnt="0"/>
      <dgm:spPr/>
    </dgm:pt>
    <dgm:pt modelId="{9142EF04-F037-4A03-BEB4-337C210DFA91}" type="pres">
      <dgm:prSet presAssocID="{05EC396F-AC3C-44F1-ADB4-ED6BA4C1C2AB}" presName="childText" presStyleLbl="conFgAcc1" presStyleIdx="1" presStyleCnt="3">
        <dgm:presLayoutVars>
          <dgm:bulletEnabled val="1"/>
        </dgm:presLayoutVars>
      </dgm:prSet>
      <dgm:spPr/>
    </dgm:pt>
    <dgm:pt modelId="{D6857524-01DE-4526-B492-011800EA73F3}" type="pres">
      <dgm:prSet presAssocID="{51700204-CF4C-4349-A08C-9B559D8298D7}" presName="spaceBetweenRectangles" presStyleCnt="0"/>
      <dgm:spPr/>
    </dgm:pt>
    <dgm:pt modelId="{9F9C05A8-B8CB-4C02-9DD9-D6D0E6AEB63F}" type="pres">
      <dgm:prSet presAssocID="{8377CAF0-748D-4896-A791-67E1FFD1AE14}" presName="parentLin" presStyleCnt="0"/>
      <dgm:spPr/>
    </dgm:pt>
    <dgm:pt modelId="{8DCAE2D4-87B1-4DB0-9B34-52B84E92770C}" type="pres">
      <dgm:prSet presAssocID="{8377CAF0-748D-4896-A791-67E1FFD1AE14}" presName="parentLeftMargin" presStyleLbl="node1" presStyleIdx="1" presStyleCnt="3"/>
      <dgm:spPr/>
    </dgm:pt>
    <dgm:pt modelId="{3C33A592-3A7E-4DA1-A8CB-01193289000E}" type="pres">
      <dgm:prSet presAssocID="{8377CAF0-748D-4896-A791-67E1FFD1AE1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2DC70C0-E94F-4755-9914-7599CF57C8C5}" type="pres">
      <dgm:prSet presAssocID="{8377CAF0-748D-4896-A791-67E1FFD1AE14}" presName="negativeSpace" presStyleCnt="0"/>
      <dgm:spPr/>
    </dgm:pt>
    <dgm:pt modelId="{EDB7290C-F067-4E70-81FB-F240BE57A88C}" type="pres">
      <dgm:prSet presAssocID="{8377CAF0-748D-4896-A791-67E1FFD1AE1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4FDF609-10F3-4A18-B4BE-3E7E753C6DE3}" type="presOf" srcId="{30972902-A173-4BEB-B021-6ED5CD82FC88}" destId="{0DD5C10B-F482-4C0B-9A04-DA810D363228}" srcOrd="1" destOrd="0" presId="urn:microsoft.com/office/officeart/2005/8/layout/list1"/>
    <dgm:cxn modelId="{ADB90526-CC66-4274-B1F3-BD1125160E00}" srcId="{231EEB64-E251-4414-AAA3-67FDFD832F54}" destId="{30972902-A173-4BEB-B021-6ED5CD82FC88}" srcOrd="0" destOrd="0" parTransId="{0AD0F4CC-15E0-464B-8CA1-AF27FC6BC1C2}" sibTransId="{41C493FA-4C94-46B0-9B87-BD7528C8FE70}"/>
    <dgm:cxn modelId="{7055FC31-0186-40C5-8AA7-2DD12FC19D07}" type="presOf" srcId="{8377CAF0-748D-4896-A791-67E1FFD1AE14}" destId="{3C33A592-3A7E-4DA1-A8CB-01193289000E}" srcOrd="1" destOrd="0" presId="urn:microsoft.com/office/officeart/2005/8/layout/list1"/>
    <dgm:cxn modelId="{F6901444-9B13-4C98-AAC7-9449FED27EE6}" type="presOf" srcId="{231EEB64-E251-4414-AAA3-67FDFD832F54}" destId="{6ECCAEA6-BF68-48A6-B062-4827D384C4F2}" srcOrd="0" destOrd="0" presId="urn:microsoft.com/office/officeart/2005/8/layout/list1"/>
    <dgm:cxn modelId="{DE769754-6FC2-4D75-8A8C-B68D5A94248C}" type="presOf" srcId="{8377CAF0-748D-4896-A791-67E1FFD1AE14}" destId="{8DCAE2D4-87B1-4DB0-9B34-52B84E92770C}" srcOrd="0" destOrd="0" presId="urn:microsoft.com/office/officeart/2005/8/layout/list1"/>
    <dgm:cxn modelId="{8AC3B068-ACED-440D-B5FA-A99B043831D0}" type="presOf" srcId="{30972902-A173-4BEB-B021-6ED5CD82FC88}" destId="{5B9324E7-8B9C-4E9A-9123-7EB7C48C1896}" srcOrd="0" destOrd="0" presId="urn:microsoft.com/office/officeart/2005/8/layout/list1"/>
    <dgm:cxn modelId="{AADB2C8B-8A96-4648-8E1F-1772AC5DB4DC}" srcId="{231EEB64-E251-4414-AAA3-67FDFD832F54}" destId="{05EC396F-AC3C-44F1-ADB4-ED6BA4C1C2AB}" srcOrd="1" destOrd="0" parTransId="{68EAC25F-B97B-4E83-98B3-89BAA740BF0C}" sibTransId="{51700204-CF4C-4349-A08C-9B559D8298D7}"/>
    <dgm:cxn modelId="{B877F89A-DBE6-4B2C-95D4-4D8C91405A47}" type="presOf" srcId="{05EC396F-AC3C-44F1-ADB4-ED6BA4C1C2AB}" destId="{ED4CED2A-81E7-4A6E-984D-7523ECEA912E}" srcOrd="0" destOrd="0" presId="urn:microsoft.com/office/officeart/2005/8/layout/list1"/>
    <dgm:cxn modelId="{7B6AE1B3-1664-41D9-B71D-38C1A4FC12B7}" type="presOf" srcId="{05EC396F-AC3C-44F1-ADB4-ED6BA4C1C2AB}" destId="{62912AAD-177A-4EF9-8EE4-7151DE8AA586}" srcOrd="1" destOrd="0" presId="urn:microsoft.com/office/officeart/2005/8/layout/list1"/>
    <dgm:cxn modelId="{F7F140D6-0E10-4523-9E91-20EFEE4BC33D}" srcId="{231EEB64-E251-4414-AAA3-67FDFD832F54}" destId="{8377CAF0-748D-4896-A791-67E1FFD1AE14}" srcOrd="2" destOrd="0" parTransId="{97FE81BD-E256-47A9-9157-0416DD25E596}" sibTransId="{4F33A608-EAF8-4284-BA8D-FA08B018A0E6}"/>
    <dgm:cxn modelId="{6AAA3C59-B397-45D8-B9E0-E2E1D9338861}" type="presParOf" srcId="{6ECCAEA6-BF68-48A6-B062-4827D384C4F2}" destId="{374E2B7F-25EB-44B1-860F-0225C56AD6C2}" srcOrd="0" destOrd="0" presId="urn:microsoft.com/office/officeart/2005/8/layout/list1"/>
    <dgm:cxn modelId="{762612AF-C062-4C5A-A9BF-A5D7DF340837}" type="presParOf" srcId="{374E2B7F-25EB-44B1-860F-0225C56AD6C2}" destId="{5B9324E7-8B9C-4E9A-9123-7EB7C48C1896}" srcOrd="0" destOrd="0" presId="urn:microsoft.com/office/officeart/2005/8/layout/list1"/>
    <dgm:cxn modelId="{97286EDB-53C2-4880-8352-5CE01C003F86}" type="presParOf" srcId="{374E2B7F-25EB-44B1-860F-0225C56AD6C2}" destId="{0DD5C10B-F482-4C0B-9A04-DA810D363228}" srcOrd="1" destOrd="0" presId="urn:microsoft.com/office/officeart/2005/8/layout/list1"/>
    <dgm:cxn modelId="{B605FE05-41D8-4142-8CFA-249B9F4684C6}" type="presParOf" srcId="{6ECCAEA6-BF68-48A6-B062-4827D384C4F2}" destId="{F2F403C5-AC26-44C1-B2F2-FC1B8D1D0715}" srcOrd="1" destOrd="0" presId="urn:microsoft.com/office/officeart/2005/8/layout/list1"/>
    <dgm:cxn modelId="{0C56485D-B01C-41C9-9A59-7A903E2DB980}" type="presParOf" srcId="{6ECCAEA6-BF68-48A6-B062-4827D384C4F2}" destId="{1D876CBE-07EE-4B50-84DF-BC8FDD0526A6}" srcOrd="2" destOrd="0" presId="urn:microsoft.com/office/officeart/2005/8/layout/list1"/>
    <dgm:cxn modelId="{0B3C6E93-9FE6-4D78-A4A8-C27757B1FB9B}" type="presParOf" srcId="{6ECCAEA6-BF68-48A6-B062-4827D384C4F2}" destId="{A91A123A-4599-4694-B8DC-C6D637963FB4}" srcOrd="3" destOrd="0" presId="urn:microsoft.com/office/officeart/2005/8/layout/list1"/>
    <dgm:cxn modelId="{31B160C1-E796-49C3-A80B-29076BEAFFAD}" type="presParOf" srcId="{6ECCAEA6-BF68-48A6-B062-4827D384C4F2}" destId="{81D6443F-C753-416A-9BEB-7FE0F12940C6}" srcOrd="4" destOrd="0" presId="urn:microsoft.com/office/officeart/2005/8/layout/list1"/>
    <dgm:cxn modelId="{B46556A4-03CF-42D1-B991-CB5BD33FC11D}" type="presParOf" srcId="{81D6443F-C753-416A-9BEB-7FE0F12940C6}" destId="{ED4CED2A-81E7-4A6E-984D-7523ECEA912E}" srcOrd="0" destOrd="0" presId="urn:microsoft.com/office/officeart/2005/8/layout/list1"/>
    <dgm:cxn modelId="{EA3A443C-C44E-4384-B0AC-DEE1587FDEED}" type="presParOf" srcId="{81D6443F-C753-416A-9BEB-7FE0F12940C6}" destId="{62912AAD-177A-4EF9-8EE4-7151DE8AA586}" srcOrd="1" destOrd="0" presId="urn:microsoft.com/office/officeart/2005/8/layout/list1"/>
    <dgm:cxn modelId="{894DAD6E-5CFB-445A-BFE1-4BF4270E31C7}" type="presParOf" srcId="{6ECCAEA6-BF68-48A6-B062-4827D384C4F2}" destId="{799447EA-5169-49D6-A04B-1B464EAE6BC4}" srcOrd="5" destOrd="0" presId="urn:microsoft.com/office/officeart/2005/8/layout/list1"/>
    <dgm:cxn modelId="{6CB84259-DFEE-4CE3-9A47-601BC5A11C61}" type="presParOf" srcId="{6ECCAEA6-BF68-48A6-B062-4827D384C4F2}" destId="{9142EF04-F037-4A03-BEB4-337C210DFA91}" srcOrd="6" destOrd="0" presId="urn:microsoft.com/office/officeart/2005/8/layout/list1"/>
    <dgm:cxn modelId="{0FBFD05E-E076-40E6-9444-E3BA12C4FA45}" type="presParOf" srcId="{6ECCAEA6-BF68-48A6-B062-4827D384C4F2}" destId="{D6857524-01DE-4526-B492-011800EA73F3}" srcOrd="7" destOrd="0" presId="urn:microsoft.com/office/officeart/2005/8/layout/list1"/>
    <dgm:cxn modelId="{E5D1A258-C729-469D-B443-7068C48B9C69}" type="presParOf" srcId="{6ECCAEA6-BF68-48A6-B062-4827D384C4F2}" destId="{9F9C05A8-B8CB-4C02-9DD9-D6D0E6AEB63F}" srcOrd="8" destOrd="0" presId="urn:microsoft.com/office/officeart/2005/8/layout/list1"/>
    <dgm:cxn modelId="{2F018C97-05C8-46BE-B6CC-BEE06DF40CC3}" type="presParOf" srcId="{9F9C05A8-B8CB-4C02-9DD9-D6D0E6AEB63F}" destId="{8DCAE2D4-87B1-4DB0-9B34-52B84E92770C}" srcOrd="0" destOrd="0" presId="urn:microsoft.com/office/officeart/2005/8/layout/list1"/>
    <dgm:cxn modelId="{CADD9C8F-FB5D-477A-BB33-F796EF3BD9F8}" type="presParOf" srcId="{9F9C05A8-B8CB-4C02-9DD9-D6D0E6AEB63F}" destId="{3C33A592-3A7E-4DA1-A8CB-01193289000E}" srcOrd="1" destOrd="0" presId="urn:microsoft.com/office/officeart/2005/8/layout/list1"/>
    <dgm:cxn modelId="{09AC6E35-6298-4FFB-9F82-47352C5AD10D}" type="presParOf" srcId="{6ECCAEA6-BF68-48A6-B062-4827D384C4F2}" destId="{E2DC70C0-E94F-4755-9914-7599CF57C8C5}" srcOrd="9" destOrd="0" presId="urn:microsoft.com/office/officeart/2005/8/layout/list1"/>
    <dgm:cxn modelId="{D3382FF4-ADF5-4F60-9FA1-D85E20BD713A}" type="presParOf" srcId="{6ECCAEA6-BF68-48A6-B062-4827D384C4F2}" destId="{EDB7290C-F067-4E70-81FB-F240BE57A88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76CBE-07EE-4B50-84DF-BC8FDD0526A6}">
      <dsp:nvSpPr>
        <dsp:cNvPr id="0" name=""/>
        <dsp:cNvSpPr/>
      </dsp:nvSpPr>
      <dsp:spPr>
        <a:xfrm>
          <a:off x="0" y="278280"/>
          <a:ext cx="72085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5C10B-F482-4C0B-9A04-DA810D363228}">
      <dsp:nvSpPr>
        <dsp:cNvPr id="0" name=""/>
        <dsp:cNvSpPr/>
      </dsp:nvSpPr>
      <dsp:spPr>
        <a:xfrm>
          <a:off x="360426" y="12600"/>
          <a:ext cx="504596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25" tIns="0" rIns="190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SUPPLY &amp; PRESCRIBING</a:t>
          </a:r>
          <a:endParaRPr lang="pl-PL" sz="1800" b="1" kern="1200" dirty="0"/>
        </a:p>
      </dsp:txBody>
      <dsp:txXfrm>
        <a:off x="386365" y="38539"/>
        <a:ext cx="4994086" cy="479482"/>
      </dsp:txXfrm>
    </dsp:sp>
    <dsp:sp modelId="{9142EF04-F037-4A03-BEB4-337C210DFA91}">
      <dsp:nvSpPr>
        <dsp:cNvPr id="0" name=""/>
        <dsp:cNvSpPr/>
      </dsp:nvSpPr>
      <dsp:spPr>
        <a:xfrm>
          <a:off x="0" y="1094760"/>
          <a:ext cx="72085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12AAD-177A-4EF9-8EE4-7151DE8AA586}">
      <dsp:nvSpPr>
        <dsp:cNvPr id="0" name=""/>
        <dsp:cNvSpPr/>
      </dsp:nvSpPr>
      <dsp:spPr>
        <a:xfrm>
          <a:off x="360426" y="829080"/>
          <a:ext cx="504596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25" tIns="0" rIns="190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PRODUCT AVAILABILITY: THC:CBD  </a:t>
          </a:r>
          <a:endParaRPr lang="pl-PL" sz="1800" b="1" kern="1200" dirty="0"/>
        </a:p>
      </dsp:txBody>
      <dsp:txXfrm>
        <a:off x="386365" y="855019"/>
        <a:ext cx="4994086" cy="479482"/>
      </dsp:txXfrm>
    </dsp:sp>
    <dsp:sp modelId="{EDB7290C-F067-4E70-81FB-F240BE57A88C}">
      <dsp:nvSpPr>
        <dsp:cNvPr id="0" name=""/>
        <dsp:cNvSpPr/>
      </dsp:nvSpPr>
      <dsp:spPr>
        <a:xfrm>
          <a:off x="0" y="1911240"/>
          <a:ext cx="72085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3A592-3A7E-4DA1-A8CB-01193289000E}">
      <dsp:nvSpPr>
        <dsp:cNvPr id="0" name=""/>
        <dsp:cNvSpPr/>
      </dsp:nvSpPr>
      <dsp:spPr>
        <a:xfrm>
          <a:off x="360426" y="1645560"/>
          <a:ext cx="504596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25" tIns="0" rIns="190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NEW PRODUCT TYPES: VAPING</a:t>
          </a:r>
          <a:endParaRPr lang="pl-PL" sz="1800" b="1" kern="1200" dirty="0"/>
        </a:p>
      </dsp:txBody>
      <dsp:txXfrm>
        <a:off x="386365" y="1671499"/>
        <a:ext cx="4994086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76CBE-07EE-4B50-84DF-BC8FDD0526A6}">
      <dsp:nvSpPr>
        <dsp:cNvPr id="0" name=""/>
        <dsp:cNvSpPr/>
      </dsp:nvSpPr>
      <dsp:spPr>
        <a:xfrm>
          <a:off x="0" y="288659"/>
          <a:ext cx="734568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5C10B-F482-4C0B-9A04-DA810D363228}">
      <dsp:nvSpPr>
        <dsp:cNvPr id="0" name=""/>
        <dsp:cNvSpPr/>
      </dsp:nvSpPr>
      <dsp:spPr>
        <a:xfrm>
          <a:off x="367284" y="8219"/>
          <a:ext cx="514197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54" tIns="0" rIns="194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b="1" kern="1200" dirty="0"/>
            <a:t>PRICES</a:t>
          </a:r>
          <a:endParaRPr lang="pl-PL" sz="1900" b="1" kern="1200" dirty="0"/>
        </a:p>
      </dsp:txBody>
      <dsp:txXfrm>
        <a:off x="394664" y="35599"/>
        <a:ext cx="5087216" cy="506120"/>
      </dsp:txXfrm>
    </dsp:sp>
    <dsp:sp modelId="{9142EF04-F037-4A03-BEB4-337C210DFA91}">
      <dsp:nvSpPr>
        <dsp:cNvPr id="0" name=""/>
        <dsp:cNvSpPr/>
      </dsp:nvSpPr>
      <dsp:spPr>
        <a:xfrm>
          <a:off x="0" y="1150499"/>
          <a:ext cx="734568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12AAD-177A-4EF9-8EE4-7151DE8AA586}">
      <dsp:nvSpPr>
        <dsp:cNvPr id="0" name=""/>
        <dsp:cNvSpPr/>
      </dsp:nvSpPr>
      <dsp:spPr>
        <a:xfrm>
          <a:off x="367284" y="870059"/>
          <a:ext cx="514197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54" tIns="0" rIns="194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b="1" kern="1200" dirty="0"/>
            <a:t>ACCESS VIA CANNABIS CLINICS</a:t>
          </a:r>
          <a:endParaRPr lang="pl-PL" sz="1900" b="1" kern="1200" dirty="0"/>
        </a:p>
      </dsp:txBody>
      <dsp:txXfrm>
        <a:off x="394664" y="897439"/>
        <a:ext cx="5087216" cy="506120"/>
      </dsp:txXfrm>
    </dsp:sp>
    <dsp:sp modelId="{EDB7290C-F067-4E70-81FB-F240BE57A88C}">
      <dsp:nvSpPr>
        <dsp:cNvPr id="0" name=""/>
        <dsp:cNvSpPr/>
      </dsp:nvSpPr>
      <dsp:spPr>
        <a:xfrm>
          <a:off x="0" y="2012340"/>
          <a:ext cx="734568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3A592-3A7E-4DA1-A8CB-01193289000E}">
      <dsp:nvSpPr>
        <dsp:cNvPr id="0" name=""/>
        <dsp:cNvSpPr/>
      </dsp:nvSpPr>
      <dsp:spPr>
        <a:xfrm>
          <a:off x="367284" y="1731900"/>
          <a:ext cx="514197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54" tIns="0" rIns="194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b="1" kern="1200" dirty="0"/>
            <a:t>EQUITY OF ACCESS: M</a:t>
          </a:r>
          <a:r>
            <a:rPr lang="en-NZ" sz="1900" b="1" kern="1200" dirty="0">
              <a:latin typeface="Arial" panose="020B0604020202020204" pitchFamily="34" charset="0"/>
              <a:cs typeface="Arial" panose="020B0604020202020204" pitchFamily="34" charset="0"/>
            </a:rPr>
            <a:t>ĀORI, WOMEN?</a:t>
          </a:r>
          <a:endParaRPr lang="pl-PL" sz="1900" b="1" kern="1200" dirty="0"/>
        </a:p>
      </dsp:txBody>
      <dsp:txXfrm>
        <a:off x="394664" y="1759280"/>
        <a:ext cx="5087216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76CBE-07EE-4B50-84DF-BC8FDD0526A6}">
      <dsp:nvSpPr>
        <dsp:cNvPr id="0" name=""/>
        <dsp:cNvSpPr/>
      </dsp:nvSpPr>
      <dsp:spPr>
        <a:xfrm>
          <a:off x="0" y="278280"/>
          <a:ext cx="72085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5C10B-F482-4C0B-9A04-DA810D363228}">
      <dsp:nvSpPr>
        <dsp:cNvPr id="0" name=""/>
        <dsp:cNvSpPr/>
      </dsp:nvSpPr>
      <dsp:spPr>
        <a:xfrm>
          <a:off x="360426" y="12600"/>
          <a:ext cx="504596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25" tIns="0" rIns="190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INCREASING PRODUCTION AND SUPPLY</a:t>
          </a:r>
          <a:endParaRPr lang="pl-PL" sz="1800" b="1" kern="1200" dirty="0"/>
        </a:p>
      </dsp:txBody>
      <dsp:txXfrm>
        <a:off x="386365" y="38539"/>
        <a:ext cx="4994086" cy="479482"/>
      </dsp:txXfrm>
    </dsp:sp>
    <dsp:sp modelId="{9142EF04-F037-4A03-BEB4-337C210DFA91}">
      <dsp:nvSpPr>
        <dsp:cNvPr id="0" name=""/>
        <dsp:cNvSpPr/>
      </dsp:nvSpPr>
      <dsp:spPr>
        <a:xfrm>
          <a:off x="0" y="1094760"/>
          <a:ext cx="72085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12AAD-177A-4EF9-8EE4-7151DE8AA586}">
      <dsp:nvSpPr>
        <dsp:cNvPr id="0" name=""/>
        <dsp:cNvSpPr/>
      </dsp:nvSpPr>
      <dsp:spPr>
        <a:xfrm>
          <a:off x="360426" y="829080"/>
          <a:ext cx="6364222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25" tIns="0" rIns="190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MORE PRODUCT CHOICE: POTENCY</a:t>
          </a:r>
          <a:endParaRPr lang="pl-PL" sz="1800" b="1" kern="1200" dirty="0"/>
        </a:p>
      </dsp:txBody>
      <dsp:txXfrm>
        <a:off x="386365" y="855019"/>
        <a:ext cx="6312344" cy="479482"/>
      </dsp:txXfrm>
    </dsp:sp>
    <dsp:sp modelId="{EDB7290C-F067-4E70-81FB-F240BE57A88C}">
      <dsp:nvSpPr>
        <dsp:cNvPr id="0" name=""/>
        <dsp:cNvSpPr/>
      </dsp:nvSpPr>
      <dsp:spPr>
        <a:xfrm>
          <a:off x="0" y="1911240"/>
          <a:ext cx="72085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3A592-3A7E-4DA1-A8CB-01193289000E}">
      <dsp:nvSpPr>
        <dsp:cNvPr id="0" name=""/>
        <dsp:cNvSpPr/>
      </dsp:nvSpPr>
      <dsp:spPr>
        <a:xfrm>
          <a:off x="360426" y="1645560"/>
          <a:ext cx="504596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25" tIns="0" rIns="190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NEW PRODUCT TYPES: VAPING</a:t>
          </a:r>
          <a:endParaRPr lang="pl-PL" sz="1800" b="1" kern="1200" dirty="0"/>
        </a:p>
      </dsp:txBody>
      <dsp:txXfrm>
        <a:off x="386365" y="1671499"/>
        <a:ext cx="4994086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76CBE-07EE-4B50-84DF-BC8FDD0526A6}">
      <dsp:nvSpPr>
        <dsp:cNvPr id="0" name=""/>
        <dsp:cNvSpPr/>
      </dsp:nvSpPr>
      <dsp:spPr>
        <a:xfrm>
          <a:off x="0" y="465359"/>
          <a:ext cx="73456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5C10B-F482-4C0B-9A04-DA810D363228}">
      <dsp:nvSpPr>
        <dsp:cNvPr id="0" name=""/>
        <dsp:cNvSpPr/>
      </dsp:nvSpPr>
      <dsp:spPr>
        <a:xfrm>
          <a:off x="367284" y="63360"/>
          <a:ext cx="5736337" cy="6529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54" tIns="0" rIns="19435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NZ" sz="1700" b="1" kern="1200" dirty="0"/>
            <a:t>IMPROVED ACCESS VIA CANNABIS CLINICS</a:t>
          </a:r>
          <a:endParaRPr lang="pl-PL" sz="1700" b="1" kern="1200" dirty="0"/>
        </a:p>
      </dsp:txBody>
      <dsp:txXfrm>
        <a:off x="399157" y="95233"/>
        <a:ext cx="5672591" cy="589172"/>
      </dsp:txXfrm>
    </dsp:sp>
    <dsp:sp modelId="{9142EF04-F037-4A03-BEB4-337C210DFA91}">
      <dsp:nvSpPr>
        <dsp:cNvPr id="0" name=""/>
        <dsp:cNvSpPr/>
      </dsp:nvSpPr>
      <dsp:spPr>
        <a:xfrm>
          <a:off x="0" y="1236479"/>
          <a:ext cx="73456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12AAD-177A-4EF9-8EE4-7151DE8AA586}">
      <dsp:nvSpPr>
        <dsp:cNvPr id="0" name=""/>
        <dsp:cNvSpPr/>
      </dsp:nvSpPr>
      <dsp:spPr>
        <a:xfrm>
          <a:off x="367284" y="985559"/>
          <a:ext cx="514197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54" tIns="0" rIns="1943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700" b="1" kern="1200" dirty="0"/>
            <a:t>PRICES DECLINED SINCE 2020 </a:t>
          </a:r>
          <a:endParaRPr lang="pl-PL" sz="1700" b="1" kern="1200" dirty="0"/>
        </a:p>
      </dsp:txBody>
      <dsp:txXfrm>
        <a:off x="391782" y="1010057"/>
        <a:ext cx="5092980" cy="452844"/>
      </dsp:txXfrm>
    </dsp:sp>
    <dsp:sp modelId="{EDB7290C-F067-4E70-81FB-F240BE57A88C}">
      <dsp:nvSpPr>
        <dsp:cNvPr id="0" name=""/>
        <dsp:cNvSpPr/>
      </dsp:nvSpPr>
      <dsp:spPr>
        <a:xfrm>
          <a:off x="0" y="2007599"/>
          <a:ext cx="73456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3A592-3A7E-4DA1-A8CB-01193289000E}">
      <dsp:nvSpPr>
        <dsp:cNvPr id="0" name=""/>
        <dsp:cNvSpPr/>
      </dsp:nvSpPr>
      <dsp:spPr>
        <a:xfrm>
          <a:off x="367284" y="1756679"/>
          <a:ext cx="5141976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54" tIns="0" rIns="1943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700" b="1" kern="1200" dirty="0"/>
            <a:t>BUT EQUITY OF ACCESS ISSUES REMAIN</a:t>
          </a:r>
          <a:endParaRPr lang="pl-PL" sz="1700" b="1" kern="1200" dirty="0"/>
        </a:p>
      </dsp:txBody>
      <dsp:txXfrm>
        <a:off x="391782" y="1781177"/>
        <a:ext cx="5092980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F19B5-A76A-674F-800D-D82C23AF6E56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21BB4-E422-054D-9921-C715C2EBC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5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0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13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27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99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i="0" dirty="0"/>
              <a:t>2024 NZDTS: </a:t>
            </a:r>
            <a:r>
              <a:rPr lang="en-NZ" b="1" i="0" dirty="0"/>
              <a:t>1 in 6 </a:t>
            </a:r>
            <a:r>
              <a:rPr lang="en-NZ" b="0" i="0" dirty="0"/>
              <a:t>(16%) of med can said </a:t>
            </a:r>
            <a:r>
              <a:rPr lang="en-NZ" b="1" i="0" dirty="0"/>
              <a:t>MAIN source of med can </a:t>
            </a:r>
            <a:r>
              <a:rPr lang="en-NZ" b="0" i="0" dirty="0"/>
              <a:t>were cannabis clinics or pharmacies.</a:t>
            </a:r>
          </a:p>
          <a:p>
            <a:endParaRPr lang="en-NZ" b="0" i="0" dirty="0"/>
          </a:p>
          <a:p>
            <a:r>
              <a:rPr lang="en-NZ" b="0" i="0" dirty="0"/>
              <a:t>26% when only considering “all/most” med can users says MAIN source was cannabis clinic and pharmacies!!!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29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47 products as of September 2024</a:t>
            </a:r>
          </a:p>
          <a:p>
            <a:endParaRPr lang="en-NZ" dirty="0"/>
          </a:p>
          <a:p>
            <a:r>
              <a:rPr lang="en-NZ" dirty="0"/>
              <a:t>Most THC dominant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39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Note edibles / topicals are not on the market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14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Note edibles / topicals are not on the market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48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Note edibles / topicals are not on the market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3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2024: 25% of cannabis users vaped in the past 6 m Vs 18% in 2020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2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44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Prices declines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01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37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Cannabis clinics and </a:t>
            </a:r>
            <a:r>
              <a:rPr lang="en-NZ" dirty="0" err="1"/>
              <a:t>commercialis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40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86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1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6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5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7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8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34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3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dirty="0">
                <a:solidFill>
                  <a:srgbClr val="000000"/>
                </a:solidFill>
                <a:latin typeface="Open Sans"/>
                <a:sym typeface="Wingdings" panose="05000000000000000000" pitchFamily="2" charset="2"/>
              </a:rPr>
              <a:t>(a) </a:t>
            </a:r>
            <a:r>
              <a:rPr lang="en-NZ" sz="1200" b="0" i="0" dirty="0">
                <a:solidFill>
                  <a:srgbClr val="000000"/>
                </a:solidFill>
                <a:effectLst/>
                <a:latin typeface="Open Sans"/>
                <a:sym typeface="Wingdings" panose="05000000000000000000" pitchFamily="2" charset="2"/>
              </a:rPr>
              <a:t>in </a:t>
            </a:r>
            <a:r>
              <a:rPr lang="en-NZ" sz="1200" b="0" i="0" u="sng" dirty="0">
                <a:solidFill>
                  <a:srgbClr val="000000"/>
                </a:solidFill>
                <a:effectLst/>
                <a:latin typeface="Open Sans"/>
                <a:sym typeface="Wingdings" panose="05000000000000000000" pitchFamily="2" charset="2"/>
              </a:rPr>
              <a:t>pharmaceutical-dosage</a:t>
            </a:r>
            <a:r>
              <a:rPr lang="en-NZ" sz="1200" b="0" i="0" dirty="0">
                <a:solidFill>
                  <a:srgbClr val="000000"/>
                </a:solidFill>
                <a:effectLst/>
                <a:latin typeface="Open Sans"/>
                <a:sym typeface="Wingdings" panose="05000000000000000000" pitchFamily="2" charset="2"/>
              </a:rPr>
              <a:t> delivery form (e.g. pills, tinctures) +</a:t>
            </a:r>
            <a:endParaRPr lang="en-NZ" sz="1200" dirty="0">
              <a:solidFill>
                <a:srgbClr val="000000"/>
              </a:solidFill>
              <a:latin typeface="Open Sans"/>
              <a:sym typeface="Wingdings" panose="05000000000000000000" pitchFamily="2" charset="2"/>
            </a:endParaRPr>
          </a:p>
          <a:p>
            <a:r>
              <a:rPr lang="en-NZ" sz="1200" b="0" i="0" dirty="0">
                <a:solidFill>
                  <a:srgbClr val="000000"/>
                </a:solidFill>
                <a:effectLst/>
                <a:latin typeface="Open Sans"/>
                <a:sym typeface="Wingdings" panose="05000000000000000000" pitchFamily="2" charset="2"/>
              </a:rPr>
              <a:t>(b) </a:t>
            </a:r>
            <a:r>
              <a:rPr lang="en-NZ" sz="1200" b="1" i="0" dirty="0">
                <a:solidFill>
                  <a:srgbClr val="000000"/>
                </a:solidFill>
                <a:effectLst/>
                <a:latin typeface="Open Sans"/>
                <a:sym typeface="Wingdings" panose="05000000000000000000" pitchFamily="2" charset="2"/>
              </a:rPr>
              <a:t>dried herb for </a:t>
            </a:r>
            <a:r>
              <a:rPr lang="en-NZ" sz="1200" b="1" i="0" u="sng" dirty="0">
                <a:solidFill>
                  <a:srgbClr val="000000"/>
                </a:solidFill>
                <a:effectLst/>
                <a:latin typeface="Open Sans"/>
                <a:sym typeface="Wingdings" panose="05000000000000000000" pitchFamily="2" charset="2"/>
              </a:rPr>
              <a:t>vaping or use as tea (not intended for smoking) </a:t>
            </a:r>
            <a:r>
              <a:rPr lang="en-NZ" sz="1200" b="0" i="0" u="sng" dirty="0">
                <a:solidFill>
                  <a:srgbClr val="000000"/>
                </a:solidFill>
                <a:effectLst/>
                <a:latin typeface="Open Sans"/>
                <a:sym typeface="Wingdings" panose="05000000000000000000" pitchFamily="2" charset="2"/>
              </a:rPr>
              <a:t>(due to concerns about respiratory risks)</a:t>
            </a:r>
          </a:p>
          <a:p>
            <a:endParaRPr lang="en-NZ" sz="1200" b="1" i="0" u="sng" dirty="0">
              <a:solidFill>
                <a:srgbClr val="000000"/>
              </a:solidFill>
              <a:effectLst/>
              <a:latin typeface="Open Sans"/>
              <a:sym typeface="Wingdings" panose="05000000000000000000" pitchFamily="2" charset="2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6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0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2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71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MOH supply data (packs supplied)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21BB4-E422-054D-9921-C715C2EBC7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5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 –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8B638-F6D3-D54F-BD91-D89C4D4C71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000" y="2707989"/>
            <a:ext cx="10440000" cy="93729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>
              <a:buNone/>
              <a:defRPr sz="4800" b="0" i="0" cap="all" spc="130" baseline="0">
                <a:solidFill>
                  <a:srgbClr val="004277"/>
                </a:solidFill>
                <a:latin typeface="+mj-lt"/>
              </a:defRPr>
            </a:lvl1pPr>
            <a:lvl2pPr marL="457200" indent="0">
              <a:buNone/>
              <a:defRPr b="0" i="0">
                <a:latin typeface="Univers" panose="020B0503020202020204" pitchFamily="34" charset="0"/>
              </a:defRPr>
            </a:lvl2pPr>
            <a:lvl3pPr marL="914400" indent="0">
              <a:buNone/>
              <a:defRPr b="0" i="0">
                <a:latin typeface="Univers" panose="020B0503020202020204" pitchFamily="34" charset="0"/>
              </a:defRPr>
            </a:lvl3pPr>
            <a:lvl4pPr marL="1371600" indent="0">
              <a:buNone/>
              <a:defRPr b="0" i="0">
                <a:latin typeface="Univers" panose="020B0503020202020204" pitchFamily="34" charset="0"/>
              </a:defRPr>
            </a:lvl4pPr>
            <a:lvl5pPr marL="1828800" indent="0">
              <a:buNone/>
              <a:defRPr b="0" i="0">
                <a:latin typeface="Univers" panose="020B0503020202020204" pitchFamily="34" charset="0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6A1FC21-7333-714F-8A0D-53BC8ADEC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0763" y="3773348"/>
            <a:ext cx="10505237" cy="5460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7D9BA-EBE1-3386-7B8D-C57B800B724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" y="6155267"/>
            <a:ext cx="12192000" cy="702733"/>
            <a:chOff x="0" y="6207078"/>
            <a:chExt cx="12192000" cy="6567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99567D-A979-CED0-6827-615CDD50FA5C}"/>
                </a:ext>
              </a:extLst>
            </p:cNvPr>
            <p:cNvSpPr/>
            <p:nvPr/>
          </p:nvSpPr>
          <p:spPr>
            <a:xfrm>
              <a:off x="0" y="6207078"/>
              <a:ext cx="12192000" cy="65670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NZ" dirty="0"/>
            </a:p>
          </p:txBody>
        </p:sp>
        <p:pic>
          <p:nvPicPr>
            <p:cNvPr id="5" name="Picture 4" descr="A yellow and blue logo&#10;&#10;Description automatically generated with low confidence">
              <a:extLst>
                <a:ext uri="{FF2B5EF4-FFF2-40B4-BE49-F238E27FC236}">
                  <a16:creationId xmlns:a16="http://schemas.microsoft.com/office/drawing/2014/main" id="{3E1B41F5-00DA-38A9-93F8-809CAA070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556" y="6293478"/>
              <a:ext cx="1128165" cy="471665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E870FB0-BD26-F0FB-ABCE-FD0D75C4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557" y="6226503"/>
              <a:ext cx="1246157" cy="5961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EBD822-85BE-DD63-499D-01A2EB7614D2}"/>
                </a:ext>
              </a:extLst>
            </p:cNvPr>
            <p:cNvSpPr txBox="1"/>
            <p:nvPr/>
          </p:nvSpPr>
          <p:spPr>
            <a:xfrm>
              <a:off x="6530630" y="6498822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shoreandwhariki.ac.nz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3D86E3-0594-7202-BA17-30E79DD75557}"/>
                </a:ext>
              </a:extLst>
            </p:cNvPr>
            <p:cNvSpPr txBox="1"/>
            <p:nvPr/>
          </p:nvSpPr>
          <p:spPr>
            <a:xfrm>
              <a:off x="6530630" y="6291645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massey.ac.nz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698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–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068E0E5-1365-474B-8840-2C1455593A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000" y="2707989"/>
            <a:ext cx="10440000" cy="93729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>
              <a:buNone/>
              <a:defRPr sz="4800" b="0" i="0" cap="all" spc="13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b="0" i="0">
                <a:latin typeface="Univers" panose="020B0503020202020204" pitchFamily="34" charset="0"/>
              </a:defRPr>
            </a:lvl2pPr>
            <a:lvl3pPr marL="914400" indent="0">
              <a:buNone/>
              <a:defRPr b="0" i="0">
                <a:latin typeface="Univers" panose="020B0503020202020204" pitchFamily="34" charset="0"/>
              </a:defRPr>
            </a:lvl3pPr>
            <a:lvl4pPr marL="1371600" indent="0">
              <a:buNone/>
              <a:defRPr b="0" i="0">
                <a:latin typeface="Univers" panose="020B0503020202020204" pitchFamily="34" charset="0"/>
              </a:defRPr>
            </a:lvl4pPr>
            <a:lvl5pPr marL="1828800" indent="0">
              <a:buNone/>
              <a:defRPr b="0" i="0">
                <a:latin typeface="Univers" panose="020B0503020202020204" pitchFamily="34" charset="0"/>
              </a:defRPr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75E47A2-5235-BE49-AE1D-EF301C6D5F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0763" y="3773348"/>
            <a:ext cx="10505237" cy="5460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155730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– 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1541B-DF5C-8D46-89FB-58269CB9B2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38" y="2081213"/>
            <a:ext cx="10545762" cy="4149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2F54529-7BF2-C745-9FCA-7D8F42A1E3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369259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11975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–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BD3004-E788-864C-AC71-959780C8F9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38" y="1369261"/>
            <a:ext cx="10545762" cy="48616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50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background –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C75D345-5F4C-544B-9051-5F9EE6FBEAC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56563" y="2081741"/>
            <a:ext cx="3259137" cy="4149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3EDA33B-089E-FB43-BCB2-0E9C02182F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6000" y="2081741"/>
            <a:ext cx="3259137" cy="4149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8D459AA-CD88-0A45-8097-89CEF1571A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6430" y="2081741"/>
            <a:ext cx="3259137" cy="4149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99E48C6-4532-5749-A3B8-DB7245FAA8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369259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38142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–  Bar -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398E58-C1D7-0F46-9F82-FD37C90B8D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38" y="2407654"/>
            <a:ext cx="10545762" cy="38232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levelç</a:t>
            </a:r>
            <a:endParaRPr lang="en-US" dirty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93F6BBB2-5397-5942-BE0F-F6E4786F19F7}"/>
              </a:ext>
            </a:extLst>
          </p:cNvPr>
          <p:cNvSpPr/>
          <p:nvPr userDrawn="1"/>
        </p:nvSpPr>
        <p:spPr>
          <a:xfrm>
            <a:off x="-3932" y="1369749"/>
            <a:ext cx="11319932" cy="857892"/>
          </a:xfrm>
          <a:custGeom>
            <a:avLst/>
            <a:gdLst>
              <a:gd name="connsiteX0" fmla="*/ 0 w 1957589"/>
              <a:gd name="connsiteY0" fmla="*/ 0 h 1648495"/>
              <a:gd name="connsiteX1" fmla="*/ 1957589 w 1957589"/>
              <a:gd name="connsiteY1" fmla="*/ 0 h 1648495"/>
              <a:gd name="connsiteX2" fmla="*/ 1957589 w 1957589"/>
              <a:gd name="connsiteY2" fmla="*/ 1648495 h 1648495"/>
              <a:gd name="connsiteX3" fmla="*/ 0 w 1957589"/>
              <a:gd name="connsiteY3" fmla="*/ 1648495 h 1648495"/>
              <a:gd name="connsiteX4" fmla="*/ 0 w 1957589"/>
              <a:gd name="connsiteY4" fmla="*/ 0 h 1648495"/>
              <a:gd name="connsiteX0" fmla="*/ 0 w 5885645"/>
              <a:gd name="connsiteY0" fmla="*/ 0 h 1648495"/>
              <a:gd name="connsiteX1" fmla="*/ 1957589 w 5885645"/>
              <a:gd name="connsiteY1" fmla="*/ 0 h 1648495"/>
              <a:gd name="connsiteX2" fmla="*/ 5885645 w 5885645"/>
              <a:gd name="connsiteY2" fmla="*/ 1648495 h 1648495"/>
              <a:gd name="connsiteX3" fmla="*/ 0 w 5885645"/>
              <a:gd name="connsiteY3" fmla="*/ 1648495 h 1648495"/>
              <a:gd name="connsiteX4" fmla="*/ 0 w 5885645"/>
              <a:gd name="connsiteY4" fmla="*/ 0 h 1648495"/>
              <a:gd name="connsiteX0" fmla="*/ 0 w 6864440"/>
              <a:gd name="connsiteY0" fmla="*/ 12879 h 1661374"/>
              <a:gd name="connsiteX1" fmla="*/ 6864440 w 6864440"/>
              <a:gd name="connsiteY1" fmla="*/ 0 h 1661374"/>
              <a:gd name="connsiteX2" fmla="*/ 5885645 w 6864440"/>
              <a:gd name="connsiteY2" fmla="*/ 1661374 h 1661374"/>
              <a:gd name="connsiteX3" fmla="*/ 0 w 6864440"/>
              <a:gd name="connsiteY3" fmla="*/ 1661374 h 1661374"/>
              <a:gd name="connsiteX4" fmla="*/ 0 w 6864440"/>
              <a:gd name="connsiteY4" fmla="*/ 12879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4456497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736778 w 11320937"/>
              <a:gd name="connsiteY2" fmla="*/ 997231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9626 w 11330563"/>
              <a:gd name="connsiteY0" fmla="*/ 3254 h 1045357"/>
              <a:gd name="connsiteX1" fmla="*/ 11330563 w 11330563"/>
              <a:gd name="connsiteY1" fmla="*/ 0 h 1045357"/>
              <a:gd name="connsiteX2" fmla="*/ 10746404 w 11330563"/>
              <a:gd name="connsiteY2" fmla="*/ 997231 h 1045357"/>
              <a:gd name="connsiteX3" fmla="*/ 0 w 11330563"/>
              <a:gd name="connsiteY3" fmla="*/ 1045357 h 1045357"/>
              <a:gd name="connsiteX4" fmla="*/ 9626 w 11330563"/>
              <a:gd name="connsiteY4" fmla="*/ 3254 h 1045357"/>
              <a:gd name="connsiteX0" fmla="*/ 19252 w 11340189"/>
              <a:gd name="connsiteY0" fmla="*/ 3254 h 1016481"/>
              <a:gd name="connsiteX1" fmla="*/ 11340189 w 11340189"/>
              <a:gd name="connsiteY1" fmla="*/ 0 h 1016481"/>
              <a:gd name="connsiteX2" fmla="*/ 10756030 w 11340189"/>
              <a:gd name="connsiteY2" fmla="*/ 997231 h 1016481"/>
              <a:gd name="connsiteX3" fmla="*/ 0 w 11340189"/>
              <a:gd name="connsiteY3" fmla="*/ 1016481 h 1016481"/>
              <a:gd name="connsiteX4" fmla="*/ 19252 w 11340189"/>
              <a:gd name="connsiteY4" fmla="*/ 3254 h 1016481"/>
              <a:gd name="connsiteX0" fmla="*/ 9627 w 11330564"/>
              <a:gd name="connsiteY0" fmla="*/ 3254 h 997231"/>
              <a:gd name="connsiteX1" fmla="*/ 11330564 w 11330564"/>
              <a:gd name="connsiteY1" fmla="*/ 0 h 997231"/>
              <a:gd name="connsiteX2" fmla="*/ 10746405 w 11330564"/>
              <a:gd name="connsiteY2" fmla="*/ 997231 h 997231"/>
              <a:gd name="connsiteX3" fmla="*/ 0 w 11330564"/>
              <a:gd name="connsiteY3" fmla="*/ 997231 h 997231"/>
              <a:gd name="connsiteX4" fmla="*/ 9627 w 11330564"/>
              <a:gd name="connsiteY4" fmla="*/ 3254 h 997231"/>
              <a:gd name="connsiteX0" fmla="*/ 67 w 11321004"/>
              <a:gd name="connsiteY0" fmla="*/ 3254 h 997231"/>
              <a:gd name="connsiteX1" fmla="*/ 11321004 w 11321004"/>
              <a:gd name="connsiteY1" fmla="*/ 0 h 997231"/>
              <a:gd name="connsiteX2" fmla="*/ 10736845 w 11321004"/>
              <a:gd name="connsiteY2" fmla="*/ 997231 h 997231"/>
              <a:gd name="connsiteX3" fmla="*/ 107398 w 11321004"/>
              <a:gd name="connsiteY3" fmla="*/ 997231 h 997231"/>
              <a:gd name="connsiteX4" fmla="*/ 67 w 11321004"/>
              <a:gd name="connsiteY4" fmla="*/ 3254 h 997231"/>
              <a:gd name="connsiteX0" fmla="*/ 522 w 11321459"/>
              <a:gd name="connsiteY0" fmla="*/ 3254 h 1002547"/>
              <a:gd name="connsiteX1" fmla="*/ 11321459 w 11321459"/>
              <a:gd name="connsiteY1" fmla="*/ 0 h 1002547"/>
              <a:gd name="connsiteX2" fmla="*/ 10737300 w 11321459"/>
              <a:gd name="connsiteY2" fmla="*/ 997231 h 1002547"/>
              <a:gd name="connsiteX3" fmla="*/ 6843 w 11321459"/>
              <a:gd name="connsiteY3" fmla="*/ 1002547 h 1002547"/>
              <a:gd name="connsiteX4" fmla="*/ 522 w 11321459"/>
              <a:gd name="connsiteY4" fmla="*/ 3254 h 1002547"/>
              <a:gd name="connsiteX0" fmla="*/ 126586 w 11314616"/>
              <a:gd name="connsiteY0" fmla="*/ 0 h 1004610"/>
              <a:gd name="connsiteX1" fmla="*/ 11314616 w 11314616"/>
              <a:gd name="connsiteY1" fmla="*/ 2063 h 1004610"/>
              <a:gd name="connsiteX2" fmla="*/ 10730457 w 11314616"/>
              <a:gd name="connsiteY2" fmla="*/ 999294 h 1004610"/>
              <a:gd name="connsiteX3" fmla="*/ 0 w 11314616"/>
              <a:gd name="connsiteY3" fmla="*/ 1004610 h 1004610"/>
              <a:gd name="connsiteX4" fmla="*/ 126586 w 11314616"/>
              <a:gd name="connsiteY4" fmla="*/ 0 h 1004610"/>
              <a:gd name="connsiteX0" fmla="*/ 823 w 11316444"/>
              <a:gd name="connsiteY0" fmla="*/ 0 h 1004610"/>
              <a:gd name="connsiteX1" fmla="*/ 11316444 w 11316444"/>
              <a:gd name="connsiteY1" fmla="*/ 2063 h 1004610"/>
              <a:gd name="connsiteX2" fmla="*/ 10732285 w 11316444"/>
              <a:gd name="connsiteY2" fmla="*/ 999294 h 1004610"/>
              <a:gd name="connsiteX3" fmla="*/ 1828 w 11316444"/>
              <a:gd name="connsiteY3" fmla="*/ 1004610 h 1004610"/>
              <a:gd name="connsiteX4" fmla="*/ 823 w 11316444"/>
              <a:gd name="connsiteY4" fmla="*/ 0 h 1004610"/>
              <a:gd name="connsiteX0" fmla="*/ 87 w 11315708"/>
              <a:gd name="connsiteY0" fmla="*/ 0 h 1004610"/>
              <a:gd name="connsiteX1" fmla="*/ 11315708 w 11315708"/>
              <a:gd name="connsiteY1" fmla="*/ 2063 h 1004610"/>
              <a:gd name="connsiteX2" fmla="*/ 10731549 w 11315708"/>
              <a:gd name="connsiteY2" fmla="*/ 999294 h 1004610"/>
              <a:gd name="connsiteX3" fmla="*/ 80836 w 11315708"/>
              <a:gd name="connsiteY3" fmla="*/ 1004610 h 1004610"/>
              <a:gd name="connsiteX4" fmla="*/ 87 w 11315708"/>
              <a:gd name="connsiteY4" fmla="*/ 0 h 1004610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735773 w 11319932"/>
              <a:gd name="connsiteY2" fmla="*/ 999294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811187 w 11319932"/>
              <a:gd name="connsiteY2" fmla="*/ 857892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29611 h 857892"/>
              <a:gd name="connsiteX4" fmla="*/ 4311 w 11319932"/>
              <a:gd name="connsiteY4" fmla="*/ 0 h 857892"/>
              <a:gd name="connsiteX0" fmla="*/ 4311 w 11319932"/>
              <a:gd name="connsiteY0" fmla="*/ 0 h 867318"/>
              <a:gd name="connsiteX1" fmla="*/ 11319932 w 11319932"/>
              <a:gd name="connsiteY1" fmla="*/ 2063 h 867318"/>
              <a:gd name="connsiteX2" fmla="*/ 10811187 w 11319932"/>
              <a:gd name="connsiteY2" fmla="*/ 857892 h 867318"/>
              <a:gd name="connsiteX3" fmla="*/ 0 w 11319932"/>
              <a:gd name="connsiteY3" fmla="*/ 867318 h 867318"/>
              <a:gd name="connsiteX4" fmla="*/ 4311 w 11319932"/>
              <a:gd name="connsiteY4" fmla="*/ 0 h 867318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57891 h 857892"/>
              <a:gd name="connsiteX4" fmla="*/ 4311 w 11319932"/>
              <a:gd name="connsiteY4" fmla="*/ 0 h 8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932" h="857892">
                <a:moveTo>
                  <a:pt x="4311" y="0"/>
                </a:moveTo>
                <a:lnTo>
                  <a:pt x="11319932" y="2063"/>
                </a:lnTo>
                <a:lnTo>
                  <a:pt x="10811187" y="857892"/>
                </a:lnTo>
                <a:lnTo>
                  <a:pt x="0" y="857891"/>
                </a:lnTo>
                <a:cubicBezTo>
                  <a:pt x="3209" y="510523"/>
                  <a:pt x="1102" y="347368"/>
                  <a:pt x="43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E295A052-9146-6D4E-A0AD-49CE9C1DC8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549762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004277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13330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–  Bar - cop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93F6BBB2-5397-5942-BE0F-F6E4786F19F7}"/>
              </a:ext>
            </a:extLst>
          </p:cNvPr>
          <p:cNvSpPr/>
          <p:nvPr userDrawn="1"/>
        </p:nvSpPr>
        <p:spPr>
          <a:xfrm>
            <a:off x="-3932" y="1369749"/>
            <a:ext cx="11319932" cy="857892"/>
          </a:xfrm>
          <a:custGeom>
            <a:avLst/>
            <a:gdLst>
              <a:gd name="connsiteX0" fmla="*/ 0 w 1957589"/>
              <a:gd name="connsiteY0" fmla="*/ 0 h 1648495"/>
              <a:gd name="connsiteX1" fmla="*/ 1957589 w 1957589"/>
              <a:gd name="connsiteY1" fmla="*/ 0 h 1648495"/>
              <a:gd name="connsiteX2" fmla="*/ 1957589 w 1957589"/>
              <a:gd name="connsiteY2" fmla="*/ 1648495 h 1648495"/>
              <a:gd name="connsiteX3" fmla="*/ 0 w 1957589"/>
              <a:gd name="connsiteY3" fmla="*/ 1648495 h 1648495"/>
              <a:gd name="connsiteX4" fmla="*/ 0 w 1957589"/>
              <a:gd name="connsiteY4" fmla="*/ 0 h 1648495"/>
              <a:gd name="connsiteX0" fmla="*/ 0 w 5885645"/>
              <a:gd name="connsiteY0" fmla="*/ 0 h 1648495"/>
              <a:gd name="connsiteX1" fmla="*/ 1957589 w 5885645"/>
              <a:gd name="connsiteY1" fmla="*/ 0 h 1648495"/>
              <a:gd name="connsiteX2" fmla="*/ 5885645 w 5885645"/>
              <a:gd name="connsiteY2" fmla="*/ 1648495 h 1648495"/>
              <a:gd name="connsiteX3" fmla="*/ 0 w 5885645"/>
              <a:gd name="connsiteY3" fmla="*/ 1648495 h 1648495"/>
              <a:gd name="connsiteX4" fmla="*/ 0 w 5885645"/>
              <a:gd name="connsiteY4" fmla="*/ 0 h 1648495"/>
              <a:gd name="connsiteX0" fmla="*/ 0 w 6864440"/>
              <a:gd name="connsiteY0" fmla="*/ 12879 h 1661374"/>
              <a:gd name="connsiteX1" fmla="*/ 6864440 w 6864440"/>
              <a:gd name="connsiteY1" fmla="*/ 0 h 1661374"/>
              <a:gd name="connsiteX2" fmla="*/ 5885645 w 6864440"/>
              <a:gd name="connsiteY2" fmla="*/ 1661374 h 1661374"/>
              <a:gd name="connsiteX3" fmla="*/ 0 w 6864440"/>
              <a:gd name="connsiteY3" fmla="*/ 1661374 h 1661374"/>
              <a:gd name="connsiteX4" fmla="*/ 0 w 6864440"/>
              <a:gd name="connsiteY4" fmla="*/ 12879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4456497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736778 w 11320937"/>
              <a:gd name="connsiteY2" fmla="*/ 997231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9626 w 11330563"/>
              <a:gd name="connsiteY0" fmla="*/ 3254 h 1045357"/>
              <a:gd name="connsiteX1" fmla="*/ 11330563 w 11330563"/>
              <a:gd name="connsiteY1" fmla="*/ 0 h 1045357"/>
              <a:gd name="connsiteX2" fmla="*/ 10746404 w 11330563"/>
              <a:gd name="connsiteY2" fmla="*/ 997231 h 1045357"/>
              <a:gd name="connsiteX3" fmla="*/ 0 w 11330563"/>
              <a:gd name="connsiteY3" fmla="*/ 1045357 h 1045357"/>
              <a:gd name="connsiteX4" fmla="*/ 9626 w 11330563"/>
              <a:gd name="connsiteY4" fmla="*/ 3254 h 1045357"/>
              <a:gd name="connsiteX0" fmla="*/ 19252 w 11340189"/>
              <a:gd name="connsiteY0" fmla="*/ 3254 h 1016481"/>
              <a:gd name="connsiteX1" fmla="*/ 11340189 w 11340189"/>
              <a:gd name="connsiteY1" fmla="*/ 0 h 1016481"/>
              <a:gd name="connsiteX2" fmla="*/ 10756030 w 11340189"/>
              <a:gd name="connsiteY2" fmla="*/ 997231 h 1016481"/>
              <a:gd name="connsiteX3" fmla="*/ 0 w 11340189"/>
              <a:gd name="connsiteY3" fmla="*/ 1016481 h 1016481"/>
              <a:gd name="connsiteX4" fmla="*/ 19252 w 11340189"/>
              <a:gd name="connsiteY4" fmla="*/ 3254 h 1016481"/>
              <a:gd name="connsiteX0" fmla="*/ 9627 w 11330564"/>
              <a:gd name="connsiteY0" fmla="*/ 3254 h 997231"/>
              <a:gd name="connsiteX1" fmla="*/ 11330564 w 11330564"/>
              <a:gd name="connsiteY1" fmla="*/ 0 h 997231"/>
              <a:gd name="connsiteX2" fmla="*/ 10746405 w 11330564"/>
              <a:gd name="connsiteY2" fmla="*/ 997231 h 997231"/>
              <a:gd name="connsiteX3" fmla="*/ 0 w 11330564"/>
              <a:gd name="connsiteY3" fmla="*/ 997231 h 997231"/>
              <a:gd name="connsiteX4" fmla="*/ 9627 w 11330564"/>
              <a:gd name="connsiteY4" fmla="*/ 3254 h 997231"/>
              <a:gd name="connsiteX0" fmla="*/ 67 w 11321004"/>
              <a:gd name="connsiteY0" fmla="*/ 3254 h 997231"/>
              <a:gd name="connsiteX1" fmla="*/ 11321004 w 11321004"/>
              <a:gd name="connsiteY1" fmla="*/ 0 h 997231"/>
              <a:gd name="connsiteX2" fmla="*/ 10736845 w 11321004"/>
              <a:gd name="connsiteY2" fmla="*/ 997231 h 997231"/>
              <a:gd name="connsiteX3" fmla="*/ 107398 w 11321004"/>
              <a:gd name="connsiteY3" fmla="*/ 997231 h 997231"/>
              <a:gd name="connsiteX4" fmla="*/ 67 w 11321004"/>
              <a:gd name="connsiteY4" fmla="*/ 3254 h 997231"/>
              <a:gd name="connsiteX0" fmla="*/ 522 w 11321459"/>
              <a:gd name="connsiteY0" fmla="*/ 3254 h 1002547"/>
              <a:gd name="connsiteX1" fmla="*/ 11321459 w 11321459"/>
              <a:gd name="connsiteY1" fmla="*/ 0 h 1002547"/>
              <a:gd name="connsiteX2" fmla="*/ 10737300 w 11321459"/>
              <a:gd name="connsiteY2" fmla="*/ 997231 h 1002547"/>
              <a:gd name="connsiteX3" fmla="*/ 6843 w 11321459"/>
              <a:gd name="connsiteY3" fmla="*/ 1002547 h 1002547"/>
              <a:gd name="connsiteX4" fmla="*/ 522 w 11321459"/>
              <a:gd name="connsiteY4" fmla="*/ 3254 h 1002547"/>
              <a:gd name="connsiteX0" fmla="*/ 126586 w 11314616"/>
              <a:gd name="connsiteY0" fmla="*/ 0 h 1004610"/>
              <a:gd name="connsiteX1" fmla="*/ 11314616 w 11314616"/>
              <a:gd name="connsiteY1" fmla="*/ 2063 h 1004610"/>
              <a:gd name="connsiteX2" fmla="*/ 10730457 w 11314616"/>
              <a:gd name="connsiteY2" fmla="*/ 999294 h 1004610"/>
              <a:gd name="connsiteX3" fmla="*/ 0 w 11314616"/>
              <a:gd name="connsiteY3" fmla="*/ 1004610 h 1004610"/>
              <a:gd name="connsiteX4" fmla="*/ 126586 w 11314616"/>
              <a:gd name="connsiteY4" fmla="*/ 0 h 1004610"/>
              <a:gd name="connsiteX0" fmla="*/ 823 w 11316444"/>
              <a:gd name="connsiteY0" fmla="*/ 0 h 1004610"/>
              <a:gd name="connsiteX1" fmla="*/ 11316444 w 11316444"/>
              <a:gd name="connsiteY1" fmla="*/ 2063 h 1004610"/>
              <a:gd name="connsiteX2" fmla="*/ 10732285 w 11316444"/>
              <a:gd name="connsiteY2" fmla="*/ 999294 h 1004610"/>
              <a:gd name="connsiteX3" fmla="*/ 1828 w 11316444"/>
              <a:gd name="connsiteY3" fmla="*/ 1004610 h 1004610"/>
              <a:gd name="connsiteX4" fmla="*/ 823 w 11316444"/>
              <a:gd name="connsiteY4" fmla="*/ 0 h 1004610"/>
              <a:gd name="connsiteX0" fmla="*/ 87 w 11315708"/>
              <a:gd name="connsiteY0" fmla="*/ 0 h 1004610"/>
              <a:gd name="connsiteX1" fmla="*/ 11315708 w 11315708"/>
              <a:gd name="connsiteY1" fmla="*/ 2063 h 1004610"/>
              <a:gd name="connsiteX2" fmla="*/ 10731549 w 11315708"/>
              <a:gd name="connsiteY2" fmla="*/ 999294 h 1004610"/>
              <a:gd name="connsiteX3" fmla="*/ 80836 w 11315708"/>
              <a:gd name="connsiteY3" fmla="*/ 1004610 h 1004610"/>
              <a:gd name="connsiteX4" fmla="*/ 87 w 11315708"/>
              <a:gd name="connsiteY4" fmla="*/ 0 h 1004610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735773 w 11319932"/>
              <a:gd name="connsiteY2" fmla="*/ 999294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811187 w 11319932"/>
              <a:gd name="connsiteY2" fmla="*/ 857892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29611 h 857892"/>
              <a:gd name="connsiteX4" fmla="*/ 4311 w 11319932"/>
              <a:gd name="connsiteY4" fmla="*/ 0 h 857892"/>
              <a:gd name="connsiteX0" fmla="*/ 4311 w 11319932"/>
              <a:gd name="connsiteY0" fmla="*/ 0 h 867318"/>
              <a:gd name="connsiteX1" fmla="*/ 11319932 w 11319932"/>
              <a:gd name="connsiteY1" fmla="*/ 2063 h 867318"/>
              <a:gd name="connsiteX2" fmla="*/ 10811187 w 11319932"/>
              <a:gd name="connsiteY2" fmla="*/ 857892 h 867318"/>
              <a:gd name="connsiteX3" fmla="*/ 0 w 11319932"/>
              <a:gd name="connsiteY3" fmla="*/ 867318 h 867318"/>
              <a:gd name="connsiteX4" fmla="*/ 4311 w 11319932"/>
              <a:gd name="connsiteY4" fmla="*/ 0 h 867318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57891 h 857892"/>
              <a:gd name="connsiteX4" fmla="*/ 4311 w 11319932"/>
              <a:gd name="connsiteY4" fmla="*/ 0 h 8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932" h="857892">
                <a:moveTo>
                  <a:pt x="4311" y="0"/>
                </a:moveTo>
                <a:lnTo>
                  <a:pt x="11319932" y="2063"/>
                </a:lnTo>
                <a:lnTo>
                  <a:pt x="10811187" y="857892"/>
                </a:lnTo>
                <a:lnTo>
                  <a:pt x="0" y="857891"/>
                </a:lnTo>
                <a:cubicBezTo>
                  <a:pt x="3209" y="510523"/>
                  <a:pt x="1102" y="347368"/>
                  <a:pt x="43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E295A052-9146-6D4E-A0AD-49CE9C1DC8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549762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0042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5E52F092-29E2-A14F-AAA2-7F911E6224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56563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5FBFC69-C725-1D4C-BF80-C66FB48AA1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38" y="2407654"/>
            <a:ext cx="6996675" cy="38232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12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– Bar - copy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93F6BBB2-5397-5942-BE0F-F6E4786F19F7}"/>
              </a:ext>
            </a:extLst>
          </p:cNvPr>
          <p:cNvSpPr/>
          <p:nvPr userDrawn="1"/>
        </p:nvSpPr>
        <p:spPr>
          <a:xfrm>
            <a:off x="-3932" y="1369749"/>
            <a:ext cx="11319932" cy="857892"/>
          </a:xfrm>
          <a:custGeom>
            <a:avLst/>
            <a:gdLst>
              <a:gd name="connsiteX0" fmla="*/ 0 w 1957589"/>
              <a:gd name="connsiteY0" fmla="*/ 0 h 1648495"/>
              <a:gd name="connsiteX1" fmla="*/ 1957589 w 1957589"/>
              <a:gd name="connsiteY1" fmla="*/ 0 h 1648495"/>
              <a:gd name="connsiteX2" fmla="*/ 1957589 w 1957589"/>
              <a:gd name="connsiteY2" fmla="*/ 1648495 h 1648495"/>
              <a:gd name="connsiteX3" fmla="*/ 0 w 1957589"/>
              <a:gd name="connsiteY3" fmla="*/ 1648495 h 1648495"/>
              <a:gd name="connsiteX4" fmla="*/ 0 w 1957589"/>
              <a:gd name="connsiteY4" fmla="*/ 0 h 1648495"/>
              <a:gd name="connsiteX0" fmla="*/ 0 w 5885645"/>
              <a:gd name="connsiteY0" fmla="*/ 0 h 1648495"/>
              <a:gd name="connsiteX1" fmla="*/ 1957589 w 5885645"/>
              <a:gd name="connsiteY1" fmla="*/ 0 h 1648495"/>
              <a:gd name="connsiteX2" fmla="*/ 5885645 w 5885645"/>
              <a:gd name="connsiteY2" fmla="*/ 1648495 h 1648495"/>
              <a:gd name="connsiteX3" fmla="*/ 0 w 5885645"/>
              <a:gd name="connsiteY3" fmla="*/ 1648495 h 1648495"/>
              <a:gd name="connsiteX4" fmla="*/ 0 w 5885645"/>
              <a:gd name="connsiteY4" fmla="*/ 0 h 1648495"/>
              <a:gd name="connsiteX0" fmla="*/ 0 w 6864440"/>
              <a:gd name="connsiteY0" fmla="*/ 12879 h 1661374"/>
              <a:gd name="connsiteX1" fmla="*/ 6864440 w 6864440"/>
              <a:gd name="connsiteY1" fmla="*/ 0 h 1661374"/>
              <a:gd name="connsiteX2" fmla="*/ 5885645 w 6864440"/>
              <a:gd name="connsiteY2" fmla="*/ 1661374 h 1661374"/>
              <a:gd name="connsiteX3" fmla="*/ 0 w 6864440"/>
              <a:gd name="connsiteY3" fmla="*/ 1661374 h 1661374"/>
              <a:gd name="connsiteX4" fmla="*/ 0 w 6864440"/>
              <a:gd name="connsiteY4" fmla="*/ 12879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4456497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736778 w 11320937"/>
              <a:gd name="connsiteY2" fmla="*/ 997231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9626 w 11330563"/>
              <a:gd name="connsiteY0" fmla="*/ 3254 h 1045357"/>
              <a:gd name="connsiteX1" fmla="*/ 11330563 w 11330563"/>
              <a:gd name="connsiteY1" fmla="*/ 0 h 1045357"/>
              <a:gd name="connsiteX2" fmla="*/ 10746404 w 11330563"/>
              <a:gd name="connsiteY2" fmla="*/ 997231 h 1045357"/>
              <a:gd name="connsiteX3" fmla="*/ 0 w 11330563"/>
              <a:gd name="connsiteY3" fmla="*/ 1045357 h 1045357"/>
              <a:gd name="connsiteX4" fmla="*/ 9626 w 11330563"/>
              <a:gd name="connsiteY4" fmla="*/ 3254 h 1045357"/>
              <a:gd name="connsiteX0" fmla="*/ 19252 w 11340189"/>
              <a:gd name="connsiteY0" fmla="*/ 3254 h 1016481"/>
              <a:gd name="connsiteX1" fmla="*/ 11340189 w 11340189"/>
              <a:gd name="connsiteY1" fmla="*/ 0 h 1016481"/>
              <a:gd name="connsiteX2" fmla="*/ 10756030 w 11340189"/>
              <a:gd name="connsiteY2" fmla="*/ 997231 h 1016481"/>
              <a:gd name="connsiteX3" fmla="*/ 0 w 11340189"/>
              <a:gd name="connsiteY3" fmla="*/ 1016481 h 1016481"/>
              <a:gd name="connsiteX4" fmla="*/ 19252 w 11340189"/>
              <a:gd name="connsiteY4" fmla="*/ 3254 h 1016481"/>
              <a:gd name="connsiteX0" fmla="*/ 9627 w 11330564"/>
              <a:gd name="connsiteY0" fmla="*/ 3254 h 997231"/>
              <a:gd name="connsiteX1" fmla="*/ 11330564 w 11330564"/>
              <a:gd name="connsiteY1" fmla="*/ 0 h 997231"/>
              <a:gd name="connsiteX2" fmla="*/ 10746405 w 11330564"/>
              <a:gd name="connsiteY2" fmla="*/ 997231 h 997231"/>
              <a:gd name="connsiteX3" fmla="*/ 0 w 11330564"/>
              <a:gd name="connsiteY3" fmla="*/ 997231 h 997231"/>
              <a:gd name="connsiteX4" fmla="*/ 9627 w 11330564"/>
              <a:gd name="connsiteY4" fmla="*/ 3254 h 997231"/>
              <a:gd name="connsiteX0" fmla="*/ 67 w 11321004"/>
              <a:gd name="connsiteY0" fmla="*/ 3254 h 997231"/>
              <a:gd name="connsiteX1" fmla="*/ 11321004 w 11321004"/>
              <a:gd name="connsiteY1" fmla="*/ 0 h 997231"/>
              <a:gd name="connsiteX2" fmla="*/ 10736845 w 11321004"/>
              <a:gd name="connsiteY2" fmla="*/ 997231 h 997231"/>
              <a:gd name="connsiteX3" fmla="*/ 107398 w 11321004"/>
              <a:gd name="connsiteY3" fmla="*/ 997231 h 997231"/>
              <a:gd name="connsiteX4" fmla="*/ 67 w 11321004"/>
              <a:gd name="connsiteY4" fmla="*/ 3254 h 997231"/>
              <a:gd name="connsiteX0" fmla="*/ 522 w 11321459"/>
              <a:gd name="connsiteY0" fmla="*/ 3254 h 1002547"/>
              <a:gd name="connsiteX1" fmla="*/ 11321459 w 11321459"/>
              <a:gd name="connsiteY1" fmla="*/ 0 h 1002547"/>
              <a:gd name="connsiteX2" fmla="*/ 10737300 w 11321459"/>
              <a:gd name="connsiteY2" fmla="*/ 997231 h 1002547"/>
              <a:gd name="connsiteX3" fmla="*/ 6843 w 11321459"/>
              <a:gd name="connsiteY3" fmla="*/ 1002547 h 1002547"/>
              <a:gd name="connsiteX4" fmla="*/ 522 w 11321459"/>
              <a:gd name="connsiteY4" fmla="*/ 3254 h 1002547"/>
              <a:gd name="connsiteX0" fmla="*/ 126586 w 11314616"/>
              <a:gd name="connsiteY0" fmla="*/ 0 h 1004610"/>
              <a:gd name="connsiteX1" fmla="*/ 11314616 w 11314616"/>
              <a:gd name="connsiteY1" fmla="*/ 2063 h 1004610"/>
              <a:gd name="connsiteX2" fmla="*/ 10730457 w 11314616"/>
              <a:gd name="connsiteY2" fmla="*/ 999294 h 1004610"/>
              <a:gd name="connsiteX3" fmla="*/ 0 w 11314616"/>
              <a:gd name="connsiteY3" fmla="*/ 1004610 h 1004610"/>
              <a:gd name="connsiteX4" fmla="*/ 126586 w 11314616"/>
              <a:gd name="connsiteY4" fmla="*/ 0 h 1004610"/>
              <a:gd name="connsiteX0" fmla="*/ 823 w 11316444"/>
              <a:gd name="connsiteY0" fmla="*/ 0 h 1004610"/>
              <a:gd name="connsiteX1" fmla="*/ 11316444 w 11316444"/>
              <a:gd name="connsiteY1" fmla="*/ 2063 h 1004610"/>
              <a:gd name="connsiteX2" fmla="*/ 10732285 w 11316444"/>
              <a:gd name="connsiteY2" fmla="*/ 999294 h 1004610"/>
              <a:gd name="connsiteX3" fmla="*/ 1828 w 11316444"/>
              <a:gd name="connsiteY3" fmla="*/ 1004610 h 1004610"/>
              <a:gd name="connsiteX4" fmla="*/ 823 w 11316444"/>
              <a:gd name="connsiteY4" fmla="*/ 0 h 1004610"/>
              <a:gd name="connsiteX0" fmla="*/ 87 w 11315708"/>
              <a:gd name="connsiteY0" fmla="*/ 0 h 1004610"/>
              <a:gd name="connsiteX1" fmla="*/ 11315708 w 11315708"/>
              <a:gd name="connsiteY1" fmla="*/ 2063 h 1004610"/>
              <a:gd name="connsiteX2" fmla="*/ 10731549 w 11315708"/>
              <a:gd name="connsiteY2" fmla="*/ 999294 h 1004610"/>
              <a:gd name="connsiteX3" fmla="*/ 80836 w 11315708"/>
              <a:gd name="connsiteY3" fmla="*/ 1004610 h 1004610"/>
              <a:gd name="connsiteX4" fmla="*/ 87 w 11315708"/>
              <a:gd name="connsiteY4" fmla="*/ 0 h 1004610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735773 w 11319932"/>
              <a:gd name="connsiteY2" fmla="*/ 999294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811187 w 11319932"/>
              <a:gd name="connsiteY2" fmla="*/ 857892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29611 h 857892"/>
              <a:gd name="connsiteX4" fmla="*/ 4311 w 11319932"/>
              <a:gd name="connsiteY4" fmla="*/ 0 h 857892"/>
              <a:gd name="connsiteX0" fmla="*/ 4311 w 11319932"/>
              <a:gd name="connsiteY0" fmla="*/ 0 h 867318"/>
              <a:gd name="connsiteX1" fmla="*/ 11319932 w 11319932"/>
              <a:gd name="connsiteY1" fmla="*/ 2063 h 867318"/>
              <a:gd name="connsiteX2" fmla="*/ 10811187 w 11319932"/>
              <a:gd name="connsiteY2" fmla="*/ 857892 h 867318"/>
              <a:gd name="connsiteX3" fmla="*/ 0 w 11319932"/>
              <a:gd name="connsiteY3" fmla="*/ 867318 h 867318"/>
              <a:gd name="connsiteX4" fmla="*/ 4311 w 11319932"/>
              <a:gd name="connsiteY4" fmla="*/ 0 h 867318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57891 h 857892"/>
              <a:gd name="connsiteX4" fmla="*/ 4311 w 11319932"/>
              <a:gd name="connsiteY4" fmla="*/ 0 h 8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932" h="857892">
                <a:moveTo>
                  <a:pt x="4311" y="0"/>
                </a:moveTo>
                <a:lnTo>
                  <a:pt x="11319932" y="2063"/>
                </a:lnTo>
                <a:lnTo>
                  <a:pt x="10811187" y="857892"/>
                </a:lnTo>
                <a:lnTo>
                  <a:pt x="0" y="857891"/>
                </a:lnTo>
                <a:cubicBezTo>
                  <a:pt x="3209" y="510523"/>
                  <a:pt x="1102" y="347368"/>
                  <a:pt x="43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E295A052-9146-6D4E-A0AD-49CE9C1DC8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549762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0042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3F5A0604-5070-B940-8323-7DEEF70816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56563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52AF8F32-4A89-5840-B643-67F6C69586F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6430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A5FFD28-13AC-C848-A78D-7FB2FA396FD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38" y="2407654"/>
            <a:ext cx="3365496" cy="38232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862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– Bar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93F6BBB2-5397-5942-BE0F-F6E4786F19F7}"/>
              </a:ext>
            </a:extLst>
          </p:cNvPr>
          <p:cNvSpPr/>
          <p:nvPr userDrawn="1"/>
        </p:nvSpPr>
        <p:spPr>
          <a:xfrm>
            <a:off x="-3932" y="1369749"/>
            <a:ext cx="11319932" cy="857892"/>
          </a:xfrm>
          <a:custGeom>
            <a:avLst/>
            <a:gdLst>
              <a:gd name="connsiteX0" fmla="*/ 0 w 1957589"/>
              <a:gd name="connsiteY0" fmla="*/ 0 h 1648495"/>
              <a:gd name="connsiteX1" fmla="*/ 1957589 w 1957589"/>
              <a:gd name="connsiteY1" fmla="*/ 0 h 1648495"/>
              <a:gd name="connsiteX2" fmla="*/ 1957589 w 1957589"/>
              <a:gd name="connsiteY2" fmla="*/ 1648495 h 1648495"/>
              <a:gd name="connsiteX3" fmla="*/ 0 w 1957589"/>
              <a:gd name="connsiteY3" fmla="*/ 1648495 h 1648495"/>
              <a:gd name="connsiteX4" fmla="*/ 0 w 1957589"/>
              <a:gd name="connsiteY4" fmla="*/ 0 h 1648495"/>
              <a:gd name="connsiteX0" fmla="*/ 0 w 5885645"/>
              <a:gd name="connsiteY0" fmla="*/ 0 h 1648495"/>
              <a:gd name="connsiteX1" fmla="*/ 1957589 w 5885645"/>
              <a:gd name="connsiteY1" fmla="*/ 0 h 1648495"/>
              <a:gd name="connsiteX2" fmla="*/ 5885645 w 5885645"/>
              <a:gd name="connsiteY2" fmla="*/ 1648495 h 1648495"/>
              <a:gd name="connsiteX3" fmla="*/ 0 w 5885645"/>
              <a:gd name="connsiteY3" fmla="*/ 1648495 h 1648495"/>
              <a:gd name="connsiteX4" fmla="*/ 0 w 5885645"/>
              <a:gd name="connsiteY4" fmla="*/ 0 h 1648495"/>
              <a:gd name="connsiteX0" fmla="*/ 0 w 6864440"/>
              <a:gd name="connsiteY0" fmla="*/ 12879 h 1661374"/>
              <a:gd name="connsiteX1" fmla="*/ 6864440 w 6864440"/>
              <a:gd name="connsiteY1" fmla="*/ 0 h 1661374"/>
              <a:gd name="connsiteX2" fmla="*/ 5885645 w 6864440"/>
              <a:gd name="connsiteY2" fmla="*/ 1661374 h 1661374"/>
              <a:gd name="connsiteX3" fmla="*/ 0 w 6864440"/>
              <a:gd name="connsiteY3" fmla="*/ 1661374 h 1661374"/>
              <a:gd name="connsiteX4" fmla="*/ 0 w 6864440"/>
              <a:gd name="connsiteY4" fmla="*/ 12879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4456497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736778 w 11320937"/>
              <a:gd name="connsiteY2" fmla="*/ 997231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9626 w 11330563"/>
              <a:gd name="connsiteY0" fmla="*/ 3254 h 1045357"/>
              <a:gd name="connsiteX1" fmla="*/ 11330563 w 11330563"/>
              <a:gd name="connsiteY1" fmla="*/ 0 h 1045357"/>
              <a:gd name="connsiteX2" fmla="*/ 10746404 w 11330563"/>
              <a:gd name="connsiteY2" fmla="*/ 997231 h 1045357"/>
              <a:gd name="connsiteX3" fmla="*/ 0 w 11330563"/>
              <a:gd name="connsiteY3" fmla="*/ 1045357 h 1045357"/>
              <a:gd name="connsiteX4" fmla="*/ 9626 w 11330563"/>
              <a:gd name="connsiteY4" fmla="*/ 3254 h 1045357"/>
              <a:gd name="connsiteX0" fmla="*/ 19252 w 11340189"/>
              <a:gd name="connsiteY0" fmla="*/ 3254 h 1016481"/>
              <a:gd name="connsiteX1" fmla="*/ 11340189 w 11340189"/>
              <a:gd name="connsiteY1" fmla="*/ 0 h 1016481"/>
              <a:gd name="connsiteX2" fmla="*/ 10756030 w 11340189"/>
              <a:gd name="connsiteY2" fmla="*/ 997231 h 1016481"/>
              <a:gd name="connsiteX3" fmla="*/ 0 w 11340189"/>
              <a:gd name="connsiteY3" fmla="*/ 1016481 h 1016481"/>
              <a:gd name="connsiteX4" fmla="*/ 19252 w 11340189"/>
              <a:gd name="connsiteY4" fmla="*/ 3254 h 1016481"/>
              <a:gd name="connsiteX0" fmla="*/ 9627 w 11330564"/>
              <a:gd name="connsiteY0" fmla="*/ 3254 h 997231"/>
              <a:gd name="connsiteX1" fmla="*/ 11330564 w 11330564"/>
              <a:gd name="connsiteY1" fmla="*/ 0 h 997231"/>
              <a:gd name="connsiteX2" fmla="*/ 10746405 w 11330564"/>
              <a:gd name="connsiteY2" fmla="*/ 997231 h 997231"/>
              <a:gd name="connsiteX3" fmla="*/ 0 w 11330564"/>
              <a:gd name="connsiteY3" fmla="*/ 997231 h 997231"/>
              <a:gd name="connsiteX4" fmla="*/ 9627 w 11330564"/>
              <a:gd name="connsiteY4" fmla="*/ 3254 h 997231"/>
              <a:gd name="connsiteX0" fmla="*/ 67 w 11321004"/>
              <a:gd name="connsiteY0" fmla="*/ 3254 h 997231"/>
              <a:gd name="connsiteX1" fmla="*/ 11321004 w 11321004"/>
              <a:gd name="connsiteY1" fmla="*/ 0 h 997231"/>
              <a:gd name="connsiteX2" fmla="*/ 10736845 w 11321004"/>
              <a:gd name="connsiteY2" fmla="*/ 997231 h 997231"/>
              <a:gd name="connsiteX3" fmla="*/ 107398 w 11321004"/>
              <a:gd name="connsiteY3" fmla="*/ 997231 h 997231"/>
              <a:gd name="connsiteX4" fmla="*/ 67 w 11321004"/>
              <a:gd name="connsiteY4" fmla="*/ 3254 h 997231"/>
              <a:gd name="connsiteX0" fmla="*/ 522 w 11321459"/>
              <a:gd name="connsiteY0" fmla="*/ 3254 h 1002547"/>
              <a:gd name="connsiteX1" fmla="*/ 11321459 w 11321459"/>
              <a:gd name="connsiteY1" fmla="*/ 0 h 1002547"/>
              <a:gd name="connsiteX2" fmla="*/ 10737300 w 11321459"/>
              <a:gd name="connsiteY2" fmla="*/ 997231 h 1002547"/>
              <a:gd name="connsiteX3" fmla="*/ 6843 w 11321459"/>
              <a:gd name="connsiteY3" fmla="*/ 1002547 h 1002547"/>
              <a:gd name="connsiteX4" fmla="*/ 522 w 11321459"/>
              <a:gd name="connsiteY4" fmla="*/ 3254 h 1002547"/>
              <a:gd name="connsiteX0" fmla="*/ 126586 w 11314616"/>
              <a:gd name="connsiteY0" fmla="*/ 0 h 1004610"/>
              <a:gd name="connsiteX1" fmla="*/ 11314616 w 11314616"/>
              <a:gd name="connsiteY1" fmla="*/ 2063 h 1004610"/>
              <a:gd name="connsiteX2" fmla="*/ 10730457 w 11314616"/>
              <a:gd name="connsiteY2" fmla="*/ 999294 h 1004610"/>
              <a:gd name="connsiteX3" fmla="*/ 0 w 11314616"/>
              <a:gd name="connsiteY3" fmla="*/ 1004610 h 1004610"/>
              <a:gd name="connsiteX4" fmla="*/ 126586 w 11314616"/>
              <a:gd name="connsiteY4" fmla="*/ 0 h 1004610"/>
              <a:gd name="connsiteX0" fmla="*/ 823 w 11316444"/>
              <a:gd name="connsiteY0" fmla="*/ 0 h 1004610"/>
              <a:gd name="connsiteX1" fmla="*/ 11316444 w 11316444"/>
              <a:gd name="connsiteY1" fmla="*/ 2063 h 1004610"/>
              <a:gd name="connsiteX2" fmla="*/ 10732285 w 11316444"/>
              <a:gd name="connsiteY2" fmla="*/ 999294 h 1004610"/>
              <a:gd name="connsiteX3" fmla="*/ 1828 w 11316444"/>
              <a:gd name="connsiteY3" fmla="*/ 1004610 h 1004610"/>
              <a:gd name="connsiteX4" fmla="*/ 823 w 11316444"/>
              <a:gd name="connsiteY4" fmla="*/ 0 h 1004610"/>
              <a:gd name="connsiteX0" fmla="*/ 87 w 11315708"/>
              <a:gd name="connsiteY0" fmla="*/ 0 h 1004610"/>
              <a:gd name="connsiteX1" fmla="*/ 11315708 w 11315708"/>
              <a:gd name="connsiteY1" fmla="*/ 2063 h 1004610"/>
              <a:gd name="connsiteX2" fmla="*/ 10731549 w 11315708"/>
              <a:gd name="connsiteY2" fmla="*/ 999294 h 1004610"/>
              <a:gd name="connsiteX3" fmla="*/ 80836 w 11315708"/>
              <a:gd name="connsiteY3" fmla="*/ 1004610 h 1004610"/>
              <a:gd name="connsiteX4" fmla="*/ 87 w 11315708"/>
              <a:gd name="connsiteY4" fmla="*/ 0 h 1004610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735773 w 11319932"/>
              <a:gd name="connsiteY2" fmla="*/ 999294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811187 w 11319932"/>
              <a:gd name="connsiteY2" fmla="*/ 857892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29611 h 857892"/>
              <a:gd name="connsiteX4" fmla="*/ 4311 w 11319932"/>
              <a:gd name="connsiteY4" fmla="*/ 0 h 857892"/>
              <a:gd name="connsiteX0" fmla="*/ 4311 w 11319932"/>
              <a:gd name="connsiteY0" fmla="*/ 0 h 867318"/>
              <a:gd name="connsiteX1" fmla="*/ 11319932 w 11319932"/>
              <a:gd name="connsiteY1" fmla="*/ 2063 h 867318"/>
              <a:gd name="connsiteX2" fmla="*/ 10811187 w 11319932"/>
              <a:gd name="connsiteY2" fmla="*/ 857892 h 867318"/>
              <a:gd name="connsiteX3" fmla="*/ 0 w 11319932"/>
              <a:gd name="connsiteY3" fmla="*/ 867318 h 867318"/>
              <a:gd name="connsiteX4" fmla="*/ 4311 w 11319932"/>
              <a:gd name="connsiteY4" fmla="*/ 0 h 867318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57891 h 857892"/>
              <a:gd name="connsiteX4" fmla="*/ 4311 w 11319932"/>
              <a:gd name="connsiteY4" fmla="*/ 0 h 8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932" h="857892">
                <a:moveTo>
                  <a:pt x="4311" y="0"/>
                </a:moveTo>
                <a:lnTo>
                  <a:pt x="11319932" y="2063"/>
                </a:lnTo>
                <a:lnTo>
                  <a:pt x="10811187" y="857892"/>
                </a:lnTo>
                <a:lnTo>
                  <a:pt x="0" y="857891"/>
                </a:lnTo>
                <a:cubicBezTo>
                  <a:pt x="3209" y="510523"/>
                  <a:pt x="1102" y="347368"/>
                  <a:pt x="43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E295A052-9146-6D4E-A0AD-49CE9C1DC8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549762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0042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3F5A0604-5070-B940-8323-7DEEF70816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56563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7D636906-B893-E848-A348-0768A21DAA2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6000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52AF8F32-4A89-5840-B643-67F6C69586F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6430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</p:spTree>
    <p:extLst>
      <p:ext uri="{BB962C8B-B14F-4D97-AF65-F5344CB8AC3E}">
        <p14:creationId xmlns:p14="http://schemas.microsoft.com/office/powerpoint/2010/main" val="405748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– titl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34A766A-51E1-AC40-B711-496B1A4B8E8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9938" y="2081213"/>
            <a:ext cx="10583862" cy="4149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650BD4D-AAB4-614F-AE63-3D4BC66B895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70122" y="2081740"/>
            <a:ext cx="10583678" cy="4149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B6D9BD3-819F-FD44-B198-47D439D04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369259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842E33-3C93-FFD4-9A19-153F894A85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" y="6155267"/>
            <a:ext cx="12192000" cy="702733"/>
            <a:chOff x="0" y="6207078"/>
            <a:chExt cx="12192000" cy="65670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B32F291-AE8F-EF85-3631-C48A5FD8D2D0}"/>
                </a:ext>
              </a:extLst>
            </p:cNvPr>
            <p:cNvSpPr/>
            <p:nvPr/>
          </p:nvSpPr>
          <p:spPr>
            <a:xfrm>
              <a:off x="0" y="6207078"/>
              <a:ext cx="12192000" cy="65670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NZ" dirty="0"/>
            </a:p>
          </p:txBody>
        </p:sp>
        <p:pic>
          <p:nvPicPr>
            <p:cNvPr id="4" name="Picture 3" descr="A yellow and blue logo&#10;&#10;Description automatically generated with low confidence">
              <a:extLst>
                <a:ext uri="{FF2B5EF4-FFF2-40B4-BE49-F238E27FC236}">
                  <a16:creationId xmlns:a16="http://schemas.microsoft.com/office/drawing/2014/main" id="{F6089F12-15AC-0E79-78ED-FD88F4D6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556" y="6293478"/>
              <a:ext cx="1128165" cy="471665"/>
            </a:xfrm>
            <a:prstGeom prst="rect">
              <a:avLst/>
            </a:prstGeom>
          </p:spPr>
        </p:pic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6C811EA-D7F8-DEBD-31FB-1DEF52984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557" y="6226503"/>
              <a:ext cx="1246157" cy="5961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5C1ED0-2FE1-ADB3-79F6-DC57B0B1E436}"/>
                </a:ext>
              </a:extLst>
            </p:cNvPr>
            <p:cNvSpPr txBox="1"/>
            <p:nvPr/>
          </p:nvSpPr>
          <p:spPr>
            <a:xfrm>
              <a:off x="6530630" y="6498822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shoreandwhariki.ac.nz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D47F8D-3865-2990-AA9A-770766C42D09}"/>
                </a:ext>
              </a:extLst>
            </p:cNvPr>
            <p:cNvSpPr txBox="1"/>
            <p:nvPr/>
          </p:nvSpPr>
          <p:spPr>
            <a:xfrm>
              <a:off x="6530630" y="6291645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massey.ac.nz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63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–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90E08-7D12-8840-BDE8-781BEF4D96D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6288" y="1369260"/>
            <a:ext cx="10579100" cy="48807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311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–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C75D345-5F4C-544B-9051-5F9EE6FBEAC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56563" y="2081741"/>
            <a:ext cx="3259137" cy="4149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3EDA33B-089E-FB43-BCB2-0E9C02182F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6000" y="2081741"/>
            <a:ext cx="3259137" cy="4149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8D459AA-CD88-0A45-8097-89CEF1571A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6430" y="2081741"/>
            <a:ext cx="3259137" cy="4149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99E48C6-4532-5749-A3B8-DB7245FAA8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369259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B33320-4F7F-1D43-15DB-C76B558F6F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" y="6155267"/>
            <a:ext cx="12192000" cy="702733"/>
            <a:chOff x="0" y="6207078"/>
            <a:chExt cx="12192000" cy="65670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88EFD8-72B1-CACC-00FF-8933A18F132D}"/>
                </a:ext>
              </a:extLst>
            </p:cNvPr>
            <p:cNvSpPr/>
            <p:nvPr/>
          </p:nvSpPr>
          <p:spPr>
            <a:xfrm>
              <a:off x="0" y="6207078"/>
              <a:ext cx="12192000" cy="65670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NZ" dirty="0"/>
            </a:p>
          </p:txBody>
        </p:sp>
        <p:pic>
          <p:nvPicPr>
            <p:cNvPr id="4" name="Picture 3" descr="A yellow and blue logo&#10;&#10;Description automatically generated with low confidence">
              <a:extLst>
                <a:ext uri="{FF2B5EF4-FFF2-40B4-BE49-F238E27FC236}">
                  <a16:creationId xmlns:a16="http://schemas.microsoft.com/office/drawing/2014/main" id="{B713A762-7D4F-F081-A64E-BA164BE4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556" y="6293478"/>
              <a:ext cx="1128165" cy="471665"/>
            </a:xfrm>
            <a:prstGeom prst="rect">
              <a:avLst/>
            </a:prstGeom>
          </p:spPr>
        </p:pic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C2248EC4-D9BD-D460-952D-C1C8CB79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557" y="6226503"/>
              <a:ext cx="1246157" cy="5961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CD5959-A4E5-A91B-BF54-7203BB5C5769}"/>
                </a:ext>
              </a:extLst>
            </p:cNvPr>
            <p:cNvSpPr txBox="1"/>
            <p:nvPr/>
          </p:nvSpPr>
          <p:spPr>
            <a:xfrm>
              <a:off x="6530630" y="6498822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shoreandwhariki.ac.nz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77AF76-C26D-468F-371B-0938580561AC}"/>
                </a:ext>
              </a:extLst>
            </p:cNvPr>
            <p:cNvSpPr txBox="1"/>
            <p:nvPr/>
          </p:nvSpPr>
          <p:spPr>
            <a:xfrm>
              <a:off x="6530630" y="6291645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massey.ac.nz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25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– Bar-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6DA6-B546-E74E-9F04-4FE8ECF8E7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9938" y="2408238"/>
            <a:ext cx="10583862" cy="3822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B6D9BD3-819F-FD44-B198-47D439D04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549762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226B1B-7A34-403F-6567-06977BD3A9F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" y="6155267"/>
            <a:ext cx="12192000" cy="702733"/>
            <a:chOff x="0" y="6207078"/>
            <a:chExt cx="12192000" cy="6567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4BE011-2215-6034-5619-77498E3749B9}"/>
                </a:ext>
              </a:extLst>
            </p:cNvPr>
            <p:cNvSpPr/>
            <p:nvPr/>
          </p:nvSpPr>
          <p:spPr>
            <a:xfrm>
              <a:off x="0" y="6207078"/>
              <a:ext cx="12192000" cy="65670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NZ" dirty="0"/>
            </a:p>
          </p:txBody>
        </p:sp>
        <p:pic>
          <p:nvPicPr>
            <p:cNvPr id="5" name="Picture 4" descr="A yellow and blue logo&#10;&#10;Description automatically generated with low confidence">
              <a:extLst>
                <a:ext uri="{FF2B5EF4-FFF2-40B4-BE49-F238E27FC236}">
                  <a16:creationId xmlns:a16="http://schemas.microsoft.com/office/drawing/2014/main" id="{9DF5CEF3-060F-AB69-AD7D-E798162F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556" y="6293478"/>
              <a:ext cx="1128165" cy="471665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7DC1F22-FE26-BF5E-8AF4-9C43DE329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557" y="6226503"/>
              <a:ext cx="1246157" cy="5961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7F2DA5-0C46-A389-6125-AF8618366FCA}"/>
                </a:ext>
              </a:extLst>
            </p:cNvPr>
            <p:cNvSpPr txBox="1"/>
            <p:nvPr/>
          </p:nvSpPr>
          <p:spPr>
            <a:xfrm>
              <a:off x="6530630" y="6498822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shoreandwhariki.ac.nz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57C388-F7A6-223A-CDE8-A6764CBBAE15}"/>
                </a:ext>
              </a:extLst>
            </p:cNvPr>
            <p:cNvSpPr txBox="1"/>
            <p:nvPr/>
          </p:nvSpPr>
          <p:spPr>
            <a:xfrm>
              <a:off x="6530630" y="6291645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massey.ac.nz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41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– Bar- Cop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33F2CE4-BA5F-DF43-B065-A545A5B180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549762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CDCE78C-DC11-3544-A686-32C95C4E21E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9938" y="2408238"/>
            <a:ext cx="7019824" cy="3822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0D7C2D-0E67-B14D-ABEB-6C666F6F31B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56563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8D3298-12B6-0425-7FF9-3D819C3D9A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" y="6155267"/>
            <a:ext cx="12192000" cy="702733"/>
            <a:chOff x="0" y="6207078"/>
            <a:chExt cx="12192000" cy="65670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AB5D560-C5F8-22FF-7D99-4A49C06C9BE1}"/>
                </a:ext>
              </a:extLst>
            </p:cNvPr>
            <p:cNvSpPr/>
            <p:nvPr/>
          </p:nvSpPr>
          <p:spPr>
            <a:xfrm>
              <a:off x="0" y="6207078"/>
              <a:ext cx="12192000" cy="65670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NZ" dirty="0"/>
            </a:p>
          </p:txBody>
        </p:sp>
        <p:pic>
          <p:nvPicPr>
            <p:cNvPr id="4" name="Picture 3" descr="A yellow and blue logo&#10;&#10;Description automatically generated with low confidence">
              <a:extLst>
                <a:ext uri="{FF2B5EF4-FFF2-40B4-BE49-F238E27FC236}">
                  <a16:creationId xmlns:a16="http://schemas.microsoft.com/office/drawing/2014/main" id="{F2DD85B5-75FD-44E9-50F2-032218510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556" y="6293478"/>
              <a:ext cx="1128165" cy="471665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40E6809-58C7-A691-0DCB-65844DCAB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557" y="6226503"/>
              <a:ext cx="1246157" cy="5961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7818A3-4FB0-17FD-765F-9FE32F12E7F2}"/>
                </a:ext>
              </a:extLst>
            </p:cNvPr>
            <p:cNvSpPr txBox="1"/>
            <p:nvPr/>
          </p:nvSpPr>
          <p:spPr>
            <a:xfrm>
              <a:off x="6530630" y="6498822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shoreandwhariki.ac.nz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E94256-424D-EA9D-67FA-AE9431FE50B6}"/>
                </a:ext>
              </a:extLst>
            </p:cNvPr>
            <p:cNvSpPr txBox="1"/>
            <p:nvPr/>
          </p:nvSpPr>
          <p:spPr>
            <a:xfrm>
              <a:off x="6530630" y="6291645"/>
              <a:ext cx="2892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100" dirty="0">
                  <a:solidFill>
                    <a:schemeClr val="bg1"/>
                  </a:solidFill>
                </a:rPr>
                <a:t>massey.ac.nz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2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– Bar - Copy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ADB7DC03-D963-B54B-9628-0D7AB044A189}"/>
              </a:ext>
            </a:extLst>
          </p:cNvPr>
          <p:cNvSpPr/>
          <p:nvPr userDrawn="1"/>
        </p:nvSpPr>
        <p:spPr>
          <a:xfrm>
            <a:off x="-3932" y="1369749"/>
            <a:ext cx="11319932" cy="857892"/>
          </a:xfrm>
          <a:custGeom>
            <a:avLst/>
            <a:gdLst>
              <a:gd name="connsiteX0" fmla="*/ 0 w 1957589"/>
              <a:gd name="connsiteY0" fmla="*/ 0 h 1648495"/>
              <a:gd name="connsiteX1" fmla="*/ 1957589 w 1957589"/>
              <a:gd name="connsiteY1" fmla="*/ 0 h 1648495"/>
              <a:gd name="connsiteX2" fmla="*/ 1957589 w 1957589"/>
              <a:gd name="connsiteY2" fmla="*/ 1648495 h 1648495"/>
              <a:gd name="connsiteX3" fmla="*/ 0 w 1957589"/>
              <a:gd name="connsiteY3" fmla="*/ 1648495 h 1648495"/>
              <a:gd name="connsiteX4" fmla="*/ 0 w 1957589"/>
              <a:gd name="connsiteY4" fmla="*/ 0 h 1648495"/>
              <a:gd name="connsiteX0" fmla="*/ 0 w 5885645"/>
              <a:gd name="connsiteY0" fmla="*/ 0 h 1648495"/>
              <a:gd name="connsiteX1" fmla="*/ 1957589 w 5885645"/>
              <a:gd name="connsiteY1" fmla="*/ 0 h 1648495"/>
              <a:gd name="connsiteX2" fmla="*/ 5885645 w 5885645"/>
              <a:gd name="connsiteY2" fmla="*/ 1648495 h 1648495"/>
              <a:gd name="connsiteX3" fmla="*/ 0 w 5885645"/>
              <a:gd name="connsiteY3" fmla="*/ 1648495 h 1648495"/>
              <a:gd name="connsiteX4" fmla="*/ 0 w 5885645"/>
              <a:gd name="connsiteY4" fmla="*/ 0 h 1648495"/>
              <a:gd name="connsiteX0" fmla="*/ 0 w 6864440"/>
              <a:gd name="connsiteY0" fmla="*/ 12879 h 1661374"/>
              <a:gd name="connsiteX1" fmla="*/ 6864440 w 6864440"/>
              <a:gd name="connsiteY1" fmla="*/ 0 h 1661374"/>
              <a:gd name="connsiteX2" fmla="*/ 5885645 w 6864440"/>
              <a:gd name="connsiteY2" fmla="*/ 1661374 h 1661374"/>
              <a:gd name="connsiteX3" fmla="*/ 0 w 6864440"/>
              <a:gd name="connsiteY3" fmla="*/ 1661374 h 1661374"/>
              <a:gd name="connsiteX4" fmla="*/ 0 w 6864440"/>
              <a:gd name="connsiteY4" fmla="*/ 12879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4456497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736778 w 11320937"/>
              <a:gd name="connsiteY2" fmla="*/ 997231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9626 w 11330563"/>
              <a:gd name="connsiteY0" fmla="*/ 3254 h 1045357"/>
              <a:gd name="connsiteX1" fmla="*/ 11330563 w 11330563"/>
              <a:gd name="connsiteY1" fmla="*/ 0 h 1045357"/>
              <a:gd name="connsiteX2" fmla="*/ 10746404 w 11330563"/>
              <a:gd name="connsiteY2" fmla="*/ 997231 h 1045357"/>
              <a:gd name="connsiteX3" fmla="*/ 0 w 11330563"/>
              <a:gd name="connsiteY3" fmla="*/ 1045357 h 1045357"/>
              <a:gd name="connsiteX4" fmla="*/ 9626 w 11330563"/>
              <a:gd name="connsiteY4" fmla="*/ 3254 h 1045357"/>
              <a:gd name="connsiteX0" fmla="*/ 19252 w 11340189"/>
              <a:gd name="connsiteY0" fmla="*/ 3254 h 1016481"/>
              <a:gd name="connsiteX1" fmla="*/ 11340189 w 11340189"/>
              <a:gd name="connsiteY1" fmla="*/ 0 h 1016481"/>
              <a:gd name="connsiteX2" fmla="*/ 10756030 w 11340189"/>
              <a:gd name="connsiteY2" fmla="*/ 997231 h 1016481"/>
              <a:gd name="connsiteX3" fmla="*/ 0 w 11340189"/>
              <a:gd name="connsiteY3" fmla="*/ 1016481 h 1016481"/>
              <a:gd name="connsiteX4" fmla="*/ 19252 w 11340189"/>
              <a:gd name="connsiteY4" fmla="*/ 3254 h 1016481"/>
              <a:gd name="connsiteX0" fmla="*/ 9627 w 11330564"/>
              <a:gd name="connsiteY0" fmla="*/ 3254 h 997231"/>
              <a:gd name="connsiteX1" fmla="*/ 11330564 w 11330564"/>
              <a:gd name="connsiteY1" fmla="*/ 0 h 997231"/>
              <a:gd name="connsiteX2" fmla="*/ 10746405 w 11330564"/>
              <a:gd name="connsiteY2" fmla="*/ 997231 h 997231"/>
              <a:gd name="connsiteX3" fmla="*/ 0 w 11330564"/>
              <a:gd name="connsiteY3" fmla="*/ 997231 h 997231"/>
              <a:gd name="connsiteX4" fmla="*/ 9627 w 11330564"/>
              <a:gd name="connsiteY4" fmla="*/ 3254 h 997231"/>
              <a:gd name="connsiteX0" fmla="*/ 67 w 11321004"/>
              <a:gd name="connsiteY0" fmla="*/ 3254 h 997231"/>
              <a:gd name="connsiteX1" fmla="*/ 11321004 w 11321004"/>
              <a:gd name="connsiteY1" fmla="*/ 0 h 997231"/>
              <a:gd name="connsiteX2" fmla="*/ 10736845 w 11321004"/>
              <a:gd name="connsiteY2" fmla="*/ 997231 h 997231"/>
              <a:gd name="connsiteX3" fmla="*/ 107398 w 11321004"/>
              <a:gd name="connsiteY3" fmla="*/ 997231 h 997231"/>
              <a:gd name="connsiteX4" fmla="*/ 67 w 11321004"/>
              <a:gd name="connsiteY4" fmla="*/ 3254 h 997231"/>
              <a:gd name="connsiteX0" fmla="*/ 522 w 11321459"/>
              <a:gd name="connsiteY0" fmla="*/ 3254 h 1002547"/>
              <a:gd name="connsiteX1" fmla="*/ 11321459 w 11321459"/>
              <a:gd name="connsiteY1" fmla="*/ 0 h 1002547"/>
              <a:gd name="connsiteX2" fmla="*/ 10737300 w 11321459"/>
              <a:gd name="connsiteY2" fmla="*/ 997231 h 1002547"/>
              <a:gd name="connsiteX3" fmla="*/ 6843 w 11321459"/>
              <a:gd name="connsiteY3" fmla="*/ 1002547 h 1002547"/>
              <a:gd name="connsiteX4" fmla="*/ 522 w 11321459"/>
              <a:gd name="connsiteY4" fmla="*/ 3254 h 1002547"/>
              <a:gd name="connsiteX0" fmla="*/ 126586 w 11314616"/>
              <a:gd name="connsiteY0" fmla="*/ 0 h 1004610"/>
              <a:gd name="connsiteX1" fmla="*/ 11314616 w 11314616"/>
              <a:gd name="connsiteY1" fmla="*/ 2063 h 1004610"/>
              <a:gd name="connsiteX2" fmla="*/ 10730457 w 11314616"/>
              <a:gd name="connsiteY2" fmla="*/ 999294 h 1004610"/>
              <a:gd name="connsiteX3" fmla="*/ 0 w 11314616"/>
              <a:gd name="connsiteY3" fmla="*/ 1004610 h 1004610"/>
              <a:gd name="connsiteX4" fmla="*/ 126586 w 11314616"/>
              <a:gd name="connsiteY4" fmla="*/ 0 h 1004610"/>
              <a:gd name="connsiteX0" fmla="*/ 823 w 11316444"/>
              <a:gd name="connsiteY0" fmla="*/ 0 h 1004610"/>
              <a:gd name="connsiteX1" fmla="*/ 11316444 w 11316444"/>
              <a:gd name="connsiteY1" fmla="*/ 2063 h 1004610"/>
              <a:gd name="connsiteX2" fmla="*/ 10732285 w 11316444"/>
              <a:gd name="connsiteY2" fmla="*/ 999294 h 1004610"/>
              <a:gd name="connsiteX3" fmla="*/ 1828 w 11316444"/>
              <a:gd name="connsiteY3" fmla="*/ 1004610 h 1004610"/>
              <a:gd name="connsiteX4" fmla="*/ 823 w 11316444"/>
              <a:gd name="connsiteY4" fmla="*/ 0 h 1004610"/>
              <a:gd name="connsiteX0" fmla="*/ 87 w 11315708"/>
              <a:gd name="connsiteY0" fmla="*/ 0 h 1004610"/>
              <a:gd name="connsiteX1" fmla="*/ 11315708 w 11315708"/>
              <a:gd name="connsiteY1" fmla="*/ 2063 h 1004610"/>
              <a:gd name="connsiteX2" fmla="*/ 10731549 w 11315708"/>
              <a:gd name="connsiteY2" fmla="*/ 999294 h 1004610"/>
              <a:gd name="connsiteX3" fmla="*/ 80836 w 11315708"/>
              <a:gd name="connsiteY3" fmla="*/ 1004610 h 1004610"/>
              <a:gd name="connsiteX4" fmla="*/ 87 w 11315708"/>
              <a:gd name="connsiteY4" fmla="*/ 0 h 1004610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735773 w 11319932"/>
              <a:gd name="connsiteY2" fmla="*/ 999294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811187 w 11319932"/>
              <a:gd name="connsiteY2" fmla="*/ 857892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29611 h 857892"/>
              <a:gd name="connsiteX4" fmla="*/ 4311 w 11319932"/>
              <a:gd name="connsiteY4" fmla="*/ 0 h 857892"/>
              <a:gd name="connsiteX0" fmla="*/ 4311 w 11319932"/>
              <a:gd name="connsiteY0" fmla="*/ 0 h 867318"/>
              <a:gd name="connsiteX1" fmla="*/ 11319932 w 11319932"/>
              <a:gd name="connsiteY1" fmla="*/ 2063 h 867318"/>
              <a:gd name="connsiteX2" fmla="*/ 10811187 w 11319932"/>
              <a:gd name="connsiteY2" fmla="*/ 857892 h 867318"/>
              <a:gd name="connsiteX3" fmla="*/ 0 w 11319932"/>
              <a:gd name="connsiteY3" fmla="*/ 867318 h 867318"/>
              <a:gd name="connsiteX4" fmla="*/ 4311 w 11319932"/>
              <a:gd name="connsiteY4" fmla="*/ 0 h 867318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57891 h 857892"/>
              <a:gd name="connsiteX4" fmla="*/ 4311 w 11319932"/>
              <a:gd name="connsiteY4" fmla="*/ 0 h 8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932" h="857892">
                <a:moveTo>
                  <a:pt x="4311" y="0"/>
                </a:moveTo>
                <a:lnTo>
                  <a:pt x="11319932" y="2063"/>
                </a:lnTo>
                <a:lnTo>
                  <a:pt x="10811187" y="857892"/>
                </a:lnTo>
                <a:lnTo>
                  <a:pt x="0" y="857891"/>
                </a:lnTo>
                <a:cubicBezTo>
                  <a:pt x="3209" y="510523"/>
                  <a:pt x="1102" y="347368"/>
                  <a:pt x="4311" y="0"/>
                </a:cubicBezTo>
                <a:close/>
              </a:path>
            </a:pathLst>
          </a:custGeom>
          <a:solidFill>
            <a:srgbClr val="004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B6D9BD3-819F-FD44-B198-47D439D04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549762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772F099-3E4D-C54A-8A9F-3D7C98F15C1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56563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25D1CAE-D9A3-AC43-A8FC-CF761860482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6430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B7A694C-97F4-4242-AE33-887B2CF7702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9938" y="2408238"/>
            <a:ext cx="3365496" cy="3822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238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– Bar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ED7767-FAC1-8F44-8496-A5A1771D44A5}"/>
              </a:ext>
            </a:extLst>
          </p:cNvPr>
          <p:cNvSpPr/>
          <p:nvPr userDrawn="1"/>
        </p:nvSpPr>
        <p:spPr>
          <a:xfrm>
            <a:off x="-3932" y="1369749"/>
            <a:ext cx="11319932" cy="857892"/>
          </a:xfrm>
          <a:custGeom>
            <a:avLst/>
            <a:gdLst>
              <a:gd name="connsiteX0" fmla="*/ 0 w 1957589"/>
              <a:gd name="connsiteY0" fmla="*/ 0 h 1648495"/>
              <a:gd name="connsiteX1" fmla="*/ 1957589 w 1957589"/>
              <a:gd name="connsiteY1" fmla="*/ 0 h 1648495"/>
              <a:gd name="connsiteX2" fmla="*/ 1957589 w 1957589"/>
              <a:gd name="connsiteY2" fmla="*/ 1648495 h 1648495"/>
              <a:gd name="connsiteX3" fmla="*/ 0 w 1957589"/>
              <a:gd name="connsiteY3" fmla="*/ 1648495 h 1648495"/>
              <a:gd name="connsiteX4" fmla="*/ 0 w 1957589"/>
              <a:gd name="connsiteY4" fmla="*/ 0 h 1648495"/>
              <a:gd name="connsiteX0" fmla="*/ 0 w 5885645"/>
              <a:gd name="connsiteY0" fmla="*/ 0 h 1648495"/>
              <a:gd name="connsiteX1" fmla="*/ 1957589 w 5885645"/>
              <a:gd name="connsiteY1" fmla="*/ 0 h 1648495"/>
              <a:gd name="connsiteX2" fmla="*/ 5885645 w 5885645"/>
              <a:gd name="connsiteY2" fmla="*/ 1648495 h 1648495"/>
              <a:gd name="connsiteX3" fmla="*/ 0 w 5885645"/>
              <a:gd name="connsiteY3" fmla="*/ 1648495 h 1648495"/>
              <a:gd name="connsiteX4" fmla="*/ 0 w 5885645"/>
              <a:gd name="connsiteY4" fmla="*/ 0 h 1648495"/>
              <a:gd name="connsiteX0" fmla="*/ 0 w 6864440"/>
              <a:gd name="connsiteY0" fmla="*/ 12879 h 1661374"/>
              <a:gd name="connsiteX1" fmla="*/ 6864440 w 6864440"/>
              <a:gd name="connsiteY1" fmla="*/ 0 h 1661374"/>
              <a:gd name="connsiteX2" fmla="*/ 5885645 w 6864440"/>
              <a:gd name="connsiteY2" fmla="*/ 1661374 h 1661374"/>
              <a:gd name="connsiteX3" fmla="*/ 0 w 6864440"/>
              <a:gd name="connsiteY3" fmla="*/ 1661374 h 1661374"/>
              <a:gd name="connsiteX4" fmla="*/ 0 w 6864440"/>
              <a:gd name="connsiteY4" fmla="*/ 12879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4456497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342142 w 11320937"/>
              <a:gd name="connsiteY2" fmla="*/ 1661374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0 w 11320937"/>
              <a:gd name="connsiteY0" fmla="*/ 3254 h 1661374"/>
              <a:gd name="connsiteX1" fmla="*/ 11320937 w 11320937"/>
              <a:gd name="connsiteY1" fmla="*/ 0 h 1661374"/>
              <a:gd name="connsiteX2" fmla="*/ 10736778 w 11320937"/>
              <a:gd name="connsiteY2" fmla="*/ 997231 h 1661374"/>
              <a:gd name="connsiteX3" fmla="*/ 0 w 11320937"/>
              <a:gd name="connsiteY3" fmla="*/ 1661374 h 1661374"/>
              <a:gd name="connsiteX4" fmla="*/ 0 w 11320937"/>
              <a:gd name="connsiteY4" fmla="*/ 3254 h 1661374"/>
              <a:gd name="connsiteX0" fmla="*/ 9626 w 11330563"/>
              <a:gd name="connsiteY0" fmla="*/ 3254 h 1045357"/>
              <a:gd name="connsiteX1" fmla="*/ 11330563 w 11330563"/>
              <a:gd name="connsiteY1" fmla="*/ 0 h 1045357"/>
              <a:gd name="connsiteX2" fmla="*/ 10746404 w 11330563"/>
              <a:gd name="connsiteY2" fmla="*/ 997231 h 1045357"/>
              <a:gd name="connsiteX3" fmla="*/ 0 w 11330563"/>
              <a:gd name="connsiteY3" fmla="*/ 1045357 h 1045357"/>
              <a:gd name="connsiteX4" fmla="*/ 9626 w 11330563"/>
              <a:gd name="connsiteY4" fmla="*/ 3254 h 1045357"/>
              <a:gd name="connsiteX0" fmla="*/ 19252 w 11340189"/>
              <a:gd name="connsiteY0" fmla="*/ 3254 h 1016481"/>
              <a:gd name="connsiteX1" fmla="*/ 11340189 w 11340189"/>
              <a:gd name="connsiteY1" fmla="*/ 0 h 1016481"/>
              <a:gd name="connsiteX2" fmla="*/ 10756030 w 11340189"/>
              <a:gd name="connsiteY2" fmla="*/ 997231 h 1016481"/>
              <a:gd name="connsiteX3" fmla="*/ 0 w 11340189"/>
              <a:gd name="connsiteY3" fmla="*/ 1016481 h 1016481"/>
              <a:gd name="connsiteX4" fmla="*/ 19252 w 11340189"/>
              <a:gd name="connsiteY4" fmla="*/ 3254 h 1016481"/>
              <a:gd name="connsiteX0" fmla="*/ 9627 w 11330564"/>
              <a:gd name="connsiteY0" fmla="*/ 3254 h 997231"/>
              <a:gd name="connsiteX1" fmla="*/ 11330564 w 11330564"/>
              <a:gd name="connsiteY1" fmla="*/ 0 h 997231"/>
              <a:gd name="connsiteX2" fmla="*/ 10746405 w 11330564"/>
              <a:gd name="connsiteY2" fmla="*/ 997231 h 997231"/>
              <a:gd name="connsiteX3" fmla="*/ 0 w 11330564"/>
              <a:gd name="connsiteY3" fmla="*/ 997231 h 997231"/>
              <a:gd name="connsiteX4" fmla="*/ 9627 w 11330564"/>
              <a:gd name="connsiteY4" fmla="*/ 3254 h 997231"/>
              <a:gd name="connsiteX0" fmla="*/ 67 w 11321004"/>
              <a:gd name="connsiteY0" fmla="*/ 3254 h 997231"/>
              <a:gd name="connsiteX1" fmla="*/ 11321004 w 11321004"/>
              <a:gd name="connsiteY1" fmla="*/ 0 h 997231"/>
              <a:gd name="connsiteX2" fmla="*/ 10736845 w 11321004"/>
              <a:gd name="connsiteY2" fmla="*/ 997231 h 997231"/>
              <a:gd name="connsiteX3" fmla="*/ 107398 w 11321004"/>
              <a:gd name="connsiteY3" fmla="*/ 997231 h 997231"/>
              <a:gd name="connsiteX4" fmla="*/ 67 w 11321004"/>
              <a:gd name="connsiteY4" fmla="*/ 3254 h 997231"/>
              <a:gd name="connsiteX0" fmla="*/ 522 w 11321459"/>
              <a:gd name="connsiteY0" fmla="*/ 3254 h 1002547"/>
              <a:gd name="connsiteX1" fmla="*/ 11321459 w 11321459"/>
              <a:gd name="connsiteY1" fmla="*/ 0 h 1002547"/>
              <a:gd name="connsiteX2" fmla="*/ 10737300 w 11321459"/>
              <a:gd name="connsiteY2" fmla="*/ 997231 h 1002547"/>
              <a:gd name="connsiteX3" fmla="*/ 6843 w 11321459"/>
              <a:gd name="connsiteY3" fmla="*/ 1002547 h 1002547"/>
              <a:gd name="connsiteX4" fmla="*/ 522 w 11321459"/>
              <a:gd name="connsiteY4" fmla="*/ 3254 h 1002547"/>
              <a:gd name="connsiteX0" fmla="*/ 126586 w 11314616"/>
              <a:gd name="connsiteY0" fmla="*/ 0 h 1004610"/>
              <a:gd name="connsiteX1" fmla="*/ 11314616 w 11314616"/>
              <a:gd name="connsiteY1" fmla="*/ 2063 h 1004610"/>
              <a:gd name="connsiteX2" fmla="*/ 10730457 w 11314616"/>
              <a:gd name="connsiteY2" fmla="*/ 999294 h 1004610"/>
              <a:gd name="connsiteX3" fmla="*/ 0 w 11314616"/>
              <a:gd name="connsiteY3" fmla="*/ 1004610 h 1004610"/>
              <a:gd name="connsiteX4" fmla="*/ 126586 w 11314616"/>
              <a:gd name="connsiteY4" fmla="*/ 0 h 1004610"/>
              <a:gd name="connsiteX0" fmla="*/ 823 w 11316444"/>
              <a:gd name="connsiteY0" fmla="*/ 0 h 1004610"/>
              <a:gd name="connsiteX1" fmla="*/ 11316444 w 11316444"/>
              <a:gd name="connsiteY1" fmla="*/ 2063 h 1004610"/>
              <a:gd name="connsiteX2" fmla="*/ 10732285 w 11316444"/>
              <a:gd name="connsiteY2" fmla="*/ 999294 h 1004610"/>
              <a:gd name="connsiteX3" fmla="*/ 1828 w 11316444"/>
              <a:gd name="connsiteY3" fmla="*/ 1004610 h 1004610"/>
              <a:gd name="connsiteX4" fmla="*/ 823 w 11316444"/>
              <a:gd name="connsiteY4" fmla="*/ 0 h 1004610"/>
              <a:gd name="connsiteX0" fmla="*/ 87 w 11315708"/>
              <a:gd name="connsiteY0" fmla="*/ 0 h 1004610"/>
              <a:gd name="connsiteX1" fmla="*/ 11315708 w 11315708"/>
              <a:gd name="connsiteY1" fmla="*/ 2063 h 1004610"/>
              <a:gd name="connsiteX2" fmla="*/ 10731549 w 11315708"/>
              <a:gd name="connsiteY2" fmla="*/ 999294 h 1004610"/>
              <a:gd name="connsiteX3" fmla="*/ 80836 w 11315708"/>
              <a:gd name="connsiteY3" fmla="*/ 1004610 h 1004610"/>
              <a:gd name="connsiteX4" fmla="*/ 87 w 11315708"/>
              <a:gd name="connsiteY4" fmla="*/ 0 h 1004610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735773 w 11319932"/>
              <a:gd name="connsiteY2" fmla="*/ 999294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999294"/>
              <a:gd name="connsiteX1" fmla="*/ 11319932 w 11319932"/>
              <a:gd name="connsiteY1" fmla="*/ 2063 h 999294"/>
              <a:gd name="connsiteX2" fmla="*/ 10811187 w 11319932"/>
              <a:gd name="connsiteY2" fmla="*/ 857892 h 999294"/>
              <a:gd name="connsiteX3" fmla="*/ 0 w 11319932"/>
              <a:gd name="connsiteY3" fmla="*/ 999294 h 999294"/>
              <a:gd name="connsiteX4" fmla="*/ 4311 w 11319932"/>
              <a:gd name="connsiteY4" fmla="*/ 0 h 999294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29611 h 857892"/>
              <a:gd name="connsiteX4" fmla="*/ 4311 w 11319932"/>
              <a:gd name="connsiteY4" fmla="*/ 0 h 857892"/>
              <a:gd name="connsiteX0" fmla="*/ 4311 w 11319932"/>
              <a:gd name="connsiteY0" fmla="*/ 0 h 867318"/>
              <a:gd name="connsiteX1" fmla="*/ 11319932 w 11319932"/>
              <a:gd name="connsiteY1" fmla="*/ 2063 h 867318"/>
              <a:gd name="connsiteX2" fmla="*/ 10811187 w 11319932"/>
              <a:gd name="connsiteY2" fmla="*/ 857892 h 867318"/>
              <a:gd name="connsiteX3" fmla="*/ 0 w 11319932"/>
              <a:gd name="connsiteY3" fmla="*/ 867318 h 867318"/>
              <a:gd name="connsiteX4" fmla="*/ 4311 w 11319932"/>
              <a:gd name="connsiteY4" fmla="*/ 0 h 867318"/>
              <a:gd name="connsiteX0" fmla="*/ 4311 w 11319932"/>
              <a:gd name="connsiteY0" fmla="*/ 0 h 857892"/>
              <a:gd name="connsiteX1" fmla="*/ 11319932 w 11319932"/>
              <a:gd name="connsiteY1" fmla="*/ 2063 h 857892"/>
              <a:gd name="connsiteX2" fmla="*/ 10811187 w 11319932"/>
              <a:gd name="connsiteY2" fmla="*/ 857892 h 857892"/>
              <a:gd name="connsiteX3" fmla="*/ 0 w 11319932"/>
              <a:gd name="connsiteY3" fmla="*/ 857891 h 857892"/>
              <a:gd name="connsiteX4" fmla="*/ 4311 w 11319932"/>
              <a:gd name="connsiteY4" fmla="*/ 0 h 8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932" h="857892">
                <a:moveTo>
                  <a:pt x="4311" y="0"/>
                </a:moveTo>
                <a:lnTo>
                  <a:pt x="11319932" y="2063"/>
                </a:lnTo>
                <a:lnTo>
                  <a:pt x="10811187" y="857892"/>
                </a:lnTo>
                <a:lnTo>
                  <a:pt x="0" y="857891"/>
                </a:lnTo>
                <a:cubicBezTo>
                  <a:pt x="3209" y="510523"/>
                  <a:pt x="1102" y="347368"/>
                  <a:pt x="4311" y="0"/>
                </a:cubicBezTo>
                <a:close/>
              </a:path>
            </a:pathLst>
          </a:custGeom>
          <a:solidFill>
            <a:srgbClr val="004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33F2CE4-BA5F-DF43-B065-A545A5B180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123" y="1549762"/>
            <a:ext cx="10545877" cy="4039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 TITLE GOES HERE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C75D345-5F4C-544B-9051-5F9EE6FBEAC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56563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3EDA33B-089E-FB43-BCB2-0E9C02182F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6000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8D459AA-CD88-0A45-8097-89CEF1571A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6430" y="2430463"/>
            <a:ext cx="3259137" cy="380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Picture / graph goes here</a:t>
            </a:r>
          </a:p>
        </p:txBody>
      </p:sp>
    </p:spTree>
    <p:extLst>
      <p:ext uri="{BB962C8B-B14F-4D97-AF65-F5344CB8AC3E}">
        <p14:creationId xmlns:p14="http://schemas.microsoft.com/office/powerpoint/2010/main" val="222526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4AF59C2-72E6-4504-8DA9-B8A27E552BBE}" type="datetimeFigureOut">
              <a:rPr lang="en-NZ" smtClean="0"/>
              <a:t>20/09/2024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AFBCBD6-99BF-4C44-85AC-31540AD3394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393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45ED5-D01E-3B43-893F-AE2F63DEBD0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600" y="0"/>
            <a:ext cx="12193200" cy="257992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86564D-B794-7140-93CB-FC87D73E29DC}"/>
              </a:ext>
            </a:extLst>
          </p:cNvPr>
          <p:cNvCxnSpPr/>
          <p:nvPr userDrawn="1"/>
        </p:nvCxnSpPr>
        <p:spPr>
          <a:xfrm>
            <a:off x="876000" y="6359563"/>
            <a:ext cx="10440000" cy="0"/>
          </a:xfrm>
          <a:prstGeom prst="line">
            <a:avLst/>
          </a:prstGeom>
          <a:ln>
            <a:solidFill>
              <a:srgbClr val="D99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1F17378-B27B-6643-9A97-6441F1F1B4DA}"/>
              </a:ext>
            </a:extLst>
          </p:cNvPr>
          <p:cNvSpPr txBox="1"/>
          <p:nvPr userDrawn="1"/>
        </p:nvSpPr>
        <p:spPr>
          <a:xfrm>
            <a:off x="1157691" y="6487632"/>
            <a:ext cx="9876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4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Massey University  |  </a:t>
            </a:r>
            <a:r>
              <a:rPr lang="en-US" sz="1000" dirty="0" err="1">
                <a:solidFill>
                  <a:srgbClr val="004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massey.ac.nz</a:t>
            </a:r>
            <a:r>
              <a:rPr lang="en-US" sz="1000" dirty="0">
                <a:solidFill>
                  <a:srgbClr val="004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|  0800 MASSEY</a:t>
            </a:r>
            <a:endParaRPr lang="en-NZ" sz="1000" dirty="0">
              <a:solidFill>
                <a:srgbClr val="0042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D7F41D-69DF-5C45-BD44-FFE6EAB34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97306"/>
            <a:ext cx="10515600" cy="4579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59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87" r:id="rId3"/>
    <p:sldLayoutId id="2147483692" r:id="rId4"/>
    <p:sldLayoutId id="2147483689" r:id="rId5"/>
    <p:sldLayoutId id="2147483678" r:id="rId6"/>
    <p:sldLayoutId id="2147483690" r:id="rId7"/>
    <p:sldLayoutId id="2147483691" r:id="rId8"/>
    <p:sldLayoutId id="214748371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2B8C7F-FD49-3146-92E7-60C66F12F2FD}"/>
              </a:ext>
            </a:extLst>
          </p:cNvPr>
          <p:cNvSpPr/>
          <p:nvPr userDrawn="1"/>
        </p:nvSpPr>
        <p:spPr>
          <a:xfrm>
            <a:off x="-524" y="2"/>
            <a:ext cx="12192524" cy="6858120"/>
          </a:xfrm>
          <a:prstGeom prst="rect">
            <a:avLst/>
          </a:prstGeom>
          <a:solidFill>
            <a:srgbClr val="004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CB8989-C264-004B-A947-9F19E9DA6E14}"/>
              </a:ext>
            </a:extLst>
          </p:cNvPr>
          <p:cNvCxnSpPr/>
          <p:nvPr userDrawn="1"/>
        </p:nvCxnSpPr>
        <p:spPr>
          <a:xfrm>
            <a:off x="876000" y="6359563"/>
            <a:ext cx="10440000" cy="0"/>
          </a:xfrm>
          <a:prstGeom prst="line">
            <a:avLst/>
          </a:prstGeom>
          <a:ln>
            <a:solidFill>
              <a:srgbClr val="D99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5A6B19-F3AA-784C-9946-45F278F49183}"/>
              </a:ext>
            </a:extLst>
          </p:cNvPr>
          <p:cNvPicPr/>
          <p:nvPr userDrawn="1"/>
        </p:nvPicPr>
        <p:blipFill>
          <a:blip r:embed="rId10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3202" cy="24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8C6A8-1CCE-074B-90D9-237BABAE6E4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28530" y="340688"/>
            <a:ext cx="1734940" cy="7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AE9FC9-3484-6C4F-AB3A-42D5ABD701B0}"/>
              </a:ext>
            </a:extLst>
          </p:cNvPr>
          <p:cNvSpPr txBox="1"/>
          <p:nvPr userDrawn="1"/>
        </p:nvSpPr>
        <p:spPr>
          <a:xfrm>
            <a:off x="1157691" y="6487632"/>
            <a:ext cx="9876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Massey University  |  massey.ac.nz  |  0800 MASSEY</a:t>
            </a:r>
            <a:endParaRPr lang="en-N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50BFD0-BAA9-AD40-884C-B2F9AAC90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1740"/>
            <a:ext cx="10515600" cy="151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3A2E80A-60B7-4647-A3C5-533ACCC0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1916"/>
            <a:ext cx="10515600" cy="32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72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4" r:id="rId4"/>
    <p:sldLayoutId id="2147483710" r:id="rId5"/>
    <p:sldLayoutId id="2147483711" r:id="rId6"/>
    <p:sldLayoutId id="2147483712" r:id="rId7"/>
    <p:sldLayoutId id="214748371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E6800-AE2E-85C6-5E1B-1622F9B1E3F9}"/>
              </a:ext>
            </a:extLst>
          </p:cNvPr>
          <p:cNvSpPr txBox="1"/>
          <p:nvPr/>
        </p:nvSpPr>
        <p:spPr>
          <a:xfrm>
            <a:off x="5201142" y="880378"/>
            <a:ext cx="64593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Medicinal Cannabis Scheme in New Zealand: </a:t>
            </a:r>
            <a:r>
              <a:rPr lang="en-NZ" sz="4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Six emerging trends</a:t>
            </a:r>
            <a:endParaRPr lang="en-US" sz="4400" b="1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400" dirty="0"/>
              <a:t>Marta Rychert, PhD</a:t>
            </a:r>
          </a:p>
          <a:p>
            <a:pPr algn="ctr"/>
            <a:r>
              <a:rPr lang="en-US" sz="2400" dirty="0"/>
              <a:t>Senior Researcher,</a:t>
            </a:r>
          </a:p>
          <a:p>
            <a:pPr algn="ctr"/>
            <a:r>
              <a:rPr lang="en-US" sz="2400" dirty="0"/>
              <a:t>Massey University, New Zealand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m.rychert@massey.ac.nz</a:t>
            </a:r>
          </a:p>
          <a:p>
            <a:pPr algn="ctr"/>
            <a:endParaRPr lang="pl-PL" dirty="0"/>
          </a:p>
        </p:txBody>
      </p:sp>
      <p:pic>
        <p:nvPicPr>
          <p:cNvPr id="6" name="Picture 5" descr="A sign with a cross and a leaf&#10;&#10;Description automatically generated">
            <a:extLst>
              <a:ext uri="{FF2B5EF4-FFF2-40B4-BE49-F238E27FC236}">
                <a16:creationId xmlns:a16="http://schemas.microsoft.com/office/drawing/2014/main" id="{BF8E23F1-651E-DB7C-4C44-C59013E62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8579" y="-21033"/>
            <a:ext cx="6190944" cy="617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1640D1-F9A7-43D8-60A0-B1685249B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pl-PL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Medicinal Cannabis Scheme in New Zealand: Six emerging trends”.</a:t>
            </a:r>
            <a:r>
              <a:rPr kumimoji="0" lang="pl-PL" altLang="pl-PL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86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387E2DE-6F7C-8DA1-2797-5BCD04F64D30}"/>
              </a:ext>
            </a:extLst>
          </p:cNvPr>
          <p:cNvSpPr/>
          <p:nvPr/>
        </p:nvSpPr>
        <p:spPr>
          <a:xfrm>
            <a:off x="228600" y="50292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1</a:t>
            </a:r>
            <a:endParaRPr lang="pl-PL" sz="4800" b="1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27CE591-2A80-95BA-28B8-C073E075CF09}"/>
              </a:ext>
            </a:extLst>
          </p:cNvPr>
          <p:cNvGraphicFramePr>
            <a:graphicFrameLocks/>
          </p:cNvGraphicFramePr>
          <p:nvPr/>
        </p:nvGraphicFramePr>
        <p:xfrm>
          <a:off x="2118360" y="365760"/>
          <a:ext cx="9113520" cy="5577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2705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8504CE-4465-CA4E-C31B-DD3922F91A61}"/>
              </a:ext>
            </a:extLst>
          </p:cNvPr>
          <p:cNvSpPr txBox="1"/>
          <p:nvPr/>
        </p:nvSpPr>
        <p:spPr>
          <a:xfrm>
            <a:off x="180176" y="517859"/>
            <a:ext cx="1183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800" b="1" dirty="0"/>
              <a:t>Do you have a prescription for medicinal cannabis? (NZ Drug Trends Survey) </a:t>
            </a:r>
            <a:r>
              <a:rPr lang="en-NZ" sz="1800" b="1" dirty="0">
                <a:highlight>
                  <a:srgbClr val="FFFF00"/>
                </a:highlight>
              </a:rPr>
              <a:t>2020 vs 2022 vs 2024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3BB8F33-2C85-A599-5C26-107D4C12D259}"/>
              </a:ext>
            </a:extLst>
          </p:cNvPr>
          <p:cNvGraphicFramePr>
            <a:graphicFrameLocks/>
          </p:cNvGraphicFramePr>
          <p:nvPr/>
        </p:nvGraphicFramePr>
        <p:xfrm>
          <a:off x="515272" y="1097280"/>
          <a:ext cx="10046048" cy="490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991587A-F039-912B-F2B1-A5CA5FD63A47}"/>
              </a:ext>
            </a:extLst>
          </p:cNvPr>
          <p:cNvSpPr/>
          <p:nvPr/>
        </p:nvSpPr>
        <p:spPr>
          <a:xfrm>
            <a:off x="3825240" y="887191"/>
            <a:ext cx="7010400" cy="462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327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8504CE-4465-CA4E-C31B-DD3922F91A61}"/>
              </a:ext>
            </a:extLst>
          </p:cNvPr>
          <p:cNvSpPr txBox="1"/>
          <p:nvPr/>
        </p:nvSpPr>
        <p:spPr>
          <a:xfrm>
            <a:off x="180176" y="517859"/>
            <a:ext cx="1183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800" b="1" dirty="0"/>
              <a:t>Do you have a prescription for medicinal cannabis? (NZ Drug Trends Survey) </a:t>
            </a:r>
            <a:r>
              <a:rPr lang="en-NZ" sz="1800" b="1" dirty="0">
                <a:highlight>
                  <a:srgbClr val="FFFF00"/>
                </a:highlight>
              </a:rPr>
              <a:t>2020 vs 2022 vs 2024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3BB8F33-2C85-A599-5C26-107D4C12D2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92972"/>
              </p:ext>
            </p:extLst>
          </p:nvPr>
        </p:nvGraphicFramePr>
        <p:xfrm>
          <a:off x="515272" y="1097280"/>
          <a:ext cx="10046048" cy="490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9C9670D-CD61-FCFB-ECBF-2951C520E35F}"/>
              </a:ext>
            </a:extLst>
          </p:cNvPr>
          <p:cNvSpPr/>
          <p:nvPr/>
        </p:nvSpPr>
        <p:spPr>
          <a:xfrm>
            <a:off x="7117080" y="887191"/>
            <a:ext cx="3718560" cy="4721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6639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8504CE-4465-CA4E-C31B-DD3922F91A61}"/>
              </a:ext>
            </a:extLst>
          </p:cNvPr>
          <p:cNvSpPr txBox="1"/>
          <p:nvPr/>
        </p:nvSpPr>
        <p:spPr>
          <a:xfrm>
            <a:off x="180176" y="517859"/>
            <a:ext cx="1183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800" b="1" dirty="0"/>
              <a:t>Do you have a prescription for medicinal cannabis? (NZ Drug Trends Survey) </a:t>
            </a:r>
            <a:r>
              <a:rPr lang="en-NZ" sz="1800" b="1" dirty="0">
                <a:highlight>
                  <a:srgbClr val="FFFF00"/>
                </a:highlight>
              </a:rPr>
              <a:t>2020 vs 2022 vs 2024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3BB8F33-2C85-A599-5C26-107D4C12D259}"/>
              </a:ext>
            </a:extLst>
          </p:cNvPr>
          <p:cNvGraphicFramePr>
            <a:graphicFrameLocks/>
          </p:cNvGraphicFramePr>
          <p:nvPr/>
        </p:nvGraphicFramePr>
        <p:xfrm>
          <a:off x="515272" y="1097280"/>
          <a:ext cx="10046048" cy="490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6852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8504CE-4465-CA4E-C31B-DD3922F91A61}"/>
              </a:ext>
            </a:extLst>
          </p:cNvPr>
          <p:cNvSpPr txBox="1"/>
          <p:nvPr/>
        </p:nvSpPr>
        <p:spPr>
          <a:xfrm>
            <a:off x="180176" y="517859"/>
            <a:ext cx="1183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800" b="1" dirty="0"/>
              <a:t>Do you have a prescription for medicinal cannabis? (NZ Drug Trends Survey) </a:t>
            </a:r>
            <a:r>
              <a:rPr lang="en-NZ" sz="1800" b="1" dirty="0">
                <a:highlight>
                  <a:srgbClr val="FFFF00"/>
                </a:highlight>
              </a:rPr>
              <a:t>2020 vs 2022 vs 2024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3BB8F33-2C85-A599-5C26-107D4C12D259}"/>
              </a:ext>
            </a:extLst>
          </p:cNvPr>
          <p:cNvGraphicFramePr>
            <a:graphicFrameLocks/>
          </p:cNvGraphicFramePr>
          <p:nvPr/>
        </p:nvGraphicFramePr>
        <p:xfrm>
          <a:off x="515272" y="1097280"/>
          <a:ext cx="10046048" cy="490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1179236-D896-A7F3-72E3-6673B11E1414}"/>
              </a:ext>
            </a:extLst>
          </p:cNvPr>
          <p:cNvSpPr/>
          <p:nvPr/>
        </p:nvSpPr>
        <p:spPr>
          <a:xfrm>
            <a:off x="9265920" y="4130040"/>
            <a:ext cx="533400" cy="1021080"/>
          </a:xfrm>
          <a:prstGeom prst="rect">
            <a:avLst/>
          </a:prstGeom>
          <a:pattFill prst="lgCheck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0467DC3-89F0-4333-AA4A-A62612E2681A}"/>
              </a:ext>
            </a:extLst>
          </p:cNvPr>
          <p:cNvSpPr/>
          <p:nvPr/>
        </p:nvSpPr>
        <p:spPr>
          <a:xfrm>
            <a:off x="9845040" y="4130040"/>
            <a:ext cx="533400" cy="1021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37B27-D4CE-B7A2-8E7B-A7AF0657E88C}"/>
              </a:ext>
            </a:extLst>
          </p:cNvPr>
          <p:cNvSpPr txBox="1"/>
          <p:nvPr/>
        </p:nvSpPr>
        <p:spPr>
          <a:xfrm>
            <a:off x="10378440" y="4455914"/>
            <a:ext cx="129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Current script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2219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387E2DE-6F7C-8DA1-2797-5BCD04F64D30}"/>
              </a:ext>
            </a:extLst>
          </p:cNvPr>
          <p:cNvSpPr/>
          <p:nvPr/>
        </p:nvSpPr>
        <p:spPr>
          <a:xfrm>
            <a:off x="365760" y="50292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2</a:t>
            </a:r>
            <a:endParaRPr lang="pl-PL" sz="4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6071FE-69E3-AF29-8ECB-1DC224405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785825"/>
              </p:ext>
            </p:extLst>
          </p:nvPr>
        </p:nvGraphicFramePr>
        <p:xfrm>
          <a:off x="2218690" y="1039706"/>
          <a:ext cx="7754620" cy="4324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655">
                  <a:extLst>
                    <a:ext uri="{9D8B030D-6E8A-4147-A177-3AD203B41FA5}">
                      <a16:colId xmlns:a16="http://schemas.microsoft.com/office/drawing/2014/main" val="2526841376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4248836107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454140056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3328897413"/>
                    </a:ext>
                  </a:extLst>
                </a:gridCol>
              </a:tblGrid>
              <a:tr h="1296891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CBD-dominant </a:t>
                      </a:r>
                      <a:endParaRPr lang="pl-PL" dirty="0"/>
                    </a:p>
                    <a:p>
                      <a:pPr algn="just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NZ" dirty="0"/>
                        <a:t>Balanced THC:CBD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NZ" dirty="0"/>
                        <a:t>THC-dominant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264341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Oral liquids and sublingual solutions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13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3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4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915500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Dried flower </a:t>
                      </a:r>
                    </a:p>
                    <a:p>
                      <a:r>
                        <a:rPr lang="en-NZ" dirty="0"/>
                        <a:t>– for vaping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12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281270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Dried flower </a:t>
                      </a:r>
                    </a:p>
                    <a:p>
                      <a:r>
                        <a:rPr lang="en-NZ" dirty="0"/>
                        <a:t>– tea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13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17886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F179F57C-C5F6-44D9-9EA0-AFF8413F27AD}"/>
              </a:ext>
            </a:extLst>
          </p:cNvPr>
          <p:cNvSpPr/>
          <p:nvPr/>
        </p:nvSpPr>
        <p:spPr>
          <a:xfrm>
            <a:off x="7475220" y="260772"/>
            <a:ext cx="2819400" cy="58216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9E2670-5722-B24C-4F94-8845635B9041}"/>
              </a:ext>
            </a:extLst>
          </p:cNvPr>
          <p:cNvSpPr txBox="1"/>
          <p:nvPr/>
        </p:nvSpPr>
        <p:spPr>
          <a:xfrm>
            <a:off x="10317480" y="2208778"/>
            <a:ext cx="1874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61% products THC dominant:</a:t>
            </a:r>
          </a:p>
          <a:p>
            <a:endParaRPr lang="en-NZ" b="1" dirty="0"/>
          </a:p>
          <a:p>
            <a:endParaRPr lang="en-NZ" dirty="0"/>
          </a:p>
          <a:p>
            <a:r>
              <a:rPr lang="en-NZ" i="1" dirty="0"/>
              <a:t>26% THC </a:t>
            </a:r>
          </a:p>
          <a:p>
            <a:r>
              <a:rPr lang="en-NZ" i="1" dirty="0"/>
              <a:t>&lt;1%CBD</a:t>
            </a:r>
          </a:p>
          <a:p>
            <a:endParaRPr lang="en-NZ" i="1" dirty="0"/>
          </a:p>
          <a:p>
            <a:endParaRPr lang="en-NZ" i="1" dirty="0"/>
          </a:p>
          <a:p>
            <a:r>
              <a:rPr lang="en-NZ" i="1" dirty="0"/>
              <a:t>25% THC</a:t>
            </a:r>
          </a:p>
          <a:p>
            <a:r>
              <a:rPr lang="en-NZ" i="1" dirty="0"/>
              <a:t> &lt;1% CBD</a:t>
            </a:r>
          </a:p>
          <a:p>
            <a:endParaRPr lang="en-NZ" b="1" dirty="0"/>
          </a:p>
          <a:p>
            <a:endParaRPr lang="pl-PL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04ECD-F61D-15B7-5412-1A5E6C0E73AA}"/>
              </a:ext>
            </a:extLst>
          </p:cNvPr>
          <p:cNvSpPr txBox="1"/>
          <p:nvPr/>
        </p:nvSpPr>
        <p:spPr>
          <a:xfrm>
            <a:off x="2218690" y="260772"/>
            <a:ext cx="80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Medicinal cannabis products on the market (9 September 2024 – </a:t>
            </a:r>
            <a:r>
              <a:rPr lang="en-NZ"/>
              <a:t>47 products)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211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387E2DE-6F7C-8DA1-2797-5BCD04F64D30}"/>
              </a:ext>
            </a:extLst>
          </p:cNvPr>
          <p:cNvSpPr/>
          <p:nvPr/>
        </p:nvSpPr>
        <p:spPr>
          <a:xfrm>
            <a:off x="365760" y="50292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3</a:t>
            </a:r>
            <a:endParaRPr lang="pl-PL" sz="4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6071FE-69E3-AF29-8ECB-1DC224405E95}"/>
              </a:ext>
            </a:extLst>
          </p:cNvPr>
          <p:cNvGraphicFramePr>
            <a:graphicFrameLocks noGrp="1"/>
          </p:cNvGraphicFramePr>
          <p:nvPr/>
        </p:nvGraphicFramePr>
        <p:xfrm>
          <a:off x="2218690" y="1039706"/>
          <a:ext cx="7754620" cy="4324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655">
                  <a:extLst>
                    <a:ext uri="{9D8B030D-6E8A-4147-A177-3AD203B41FA5}">
                      <a16:colId xmlns:a16="http://schemas.microsoft.com/office/drawing/2014/main" val="2526841376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4248836107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454140056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3328897413"/>
                    </a:ext>
                  </a:extLst>
                </a:gridCol>
              </a:tblGrid>
              <a:tr h="1296891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CBD-dominant </a:t>
                      </a:r>
                      <a:endParaRPr lang="pl-PL" dirty="0"/>
                    </a:p>
                    <a:p>
                      <a:pPr algn="just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NZ" dirty="0"/>
                        <a:t>Balanced THC:CBD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NZ" dirty="0"/>
                        <a:t>THC-dominant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264341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Oral liquids and sublingual solutions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13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3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4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915500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Dried flower </a:t>
                      </a:r>
                    </a:p>
                    <a:p>
                      <a:r>
                        <a:rPr lang="en-NZ" dirty="0"/>
                        <a:t>– for vaping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12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281270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Dried flower </a:t>
                      </a:r>
                    </a:p>
                    <a:p>
                      <a:r>
                        <a:rPr lang="en-NZ" dirty="0"/>
                        <a:t>– tea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13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17886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F179F57C-C5F6-44D9-9EA0-AFF8413F27AD}"/>
              </a:ext>
            </a:extLst>
          </p:cNvPr>
          <p:cNvSpPr/>
          <p:nvPr/>
        </p:nvSpPr>
        <p:spPr>
          <a:xfrm rot="5400000">
            <a:off x="5708862" y="1441662"/>
            <a:ext cx="2944706" cy="605917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9E2670-5722-B24C-4F94-8845635B9041}"/>
              </a:ext>
            </a:extLst>
          </p:cNvPr>
          <p:cNvSpPr txBox="1"/>
          <p:nvPr/>
        </p:nvSpPr>
        <p:spPr>
          <a:xfrm>
            <a:off x="10317480" y="4129018"/>
            <a:ext cx="1874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57% products dried flower:</a:t>
            </a:r>
          </a:p>
          <a:p>
            <a:endParaRPr lang="en-NZ" b="1" dirty="0"/>
          </a:p>
          <a:p>
            <a:endParaRPr lang="en-NZ" b="1" dirty="0"/>
          </a:p>
          <a:p>
            <a:endParaRPr lang="pl-PL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300A0-1E6E-63C9-1A10-84B7C3FC4AE3}"/>
              </a:ext>
            </a:extLst>
          </p:cNvPr>
          <p:cNvSpPr txBox="1"/>
          <p:nvPr/>
        </p:nvSpPr>
        <p:spPr>
          <a:xfrm>
            <a:off x="2218690" y="260772"/>
            <a:ext cx="80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Medicinal cannabis products on the market (9 September 2024)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764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387E2DE-6F7C-8DA1-2797-5BCD04F64D30}"/>
              </a:ext>
            </a:extLst>
          </p:cNvPr>
          <p:cNvSpPr/>
          <p:nvPr/>
        </p:nvSpPr>
        <p:spPr>
          <a:xfrm>
            <a:off x="365760" y="50292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3</a:t>
            </a:r>
            <a:endParaRPr lang="pl-PL" sz="4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6071FE-69E3-AF29-8ECB-1DC224405E95}"/>
              </a:ext>
            </a:extLst>
          </p:cNvPr>
          <p:cNvGraphicFramePr>
            <a:graphicFrameLocks noGrp="1"/>
          </p:cNvGraphicFramePr>
          <p:nvPr/>
        </p:nvGraphicFramePr>
        <p:xfrm>
          <a:off x="2218690" y="1039706"/>
          <a:ext cx="7754620" cy="4324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655">
                  <a:extLst>
                    <a:ext uri="{9D8B030D-6E8A-4147-A177-3AD203B41FA5}">
                      <a16:colId xmlns:a16="http://schemas.microsoft.com/office/drawing/2014/main" val="2526841376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4248836107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454140056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3328897413"/>
                    </a:ext>
                  </a:extLst>
                </a:gridCol>
              </a:tblGrid>
              <a:tr h="1296891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CBD-dominant </a:t>
                      </a:r>
                      <a:endParaRPr lang="pl-PL" dirty="0"/>
                    </a:p>
                    <a:p>
                      <a:pPr algn="just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NZ" dirty="0"/>
                        <a:t>Balanced THC:CBD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NZ" dirty="0"/>
                        <a:t>THC-dominant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264341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Oral liquids and sublingual solutions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68,055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20,062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10,046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915500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Dried flower </a:t>
                      </a:r>
                    </a:p>
                    <a:p>
                      <a:r>
                        <a:rPr lang="en-NZ" dirty="0"/>
                        <a:t>– for vaping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29,318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281270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Dried flower </a:t>
                      </a:r>
                    </a:p>
                    <a:p>
                      <a:r>
                        <a:rPr lang="en-NZ" dirty="0"/>
                        <a:t>– tea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1,741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35,757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1788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9E2670-5722-B24C-4F94-8845635B9041}"/>
              </a:ext>
            </a:extLst>
          </p:cNvPr>
          <p:cNvSpPr txBox="1"/>
          <p:nvPr/>
        </p:nvSpPr>
        <p:spPr>
          <a:xfrm>
            <a:off x="10119360" y="2720722"/>
            <a:ext cx="227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45% scripts for THC-dominant</a:t>
            </a:r>
          </a:p>
          <a:p>
            <a:endParaRPr lang="en-NZ" b="1" dirty="0"/>
          </a:p>
          <a:p>
            <a:endParaRPr lang="pl-PL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1A3A8-7A89-9205-32DA-CDF6E77D19F7}"/>
              </a:ext>
            </a:extLst>
          </p:cNvPr>
          <p:cNvSpPr txBox="1"/>
          <p:nvPr/>
        </p:nvSpPr>
        <p:spPr>
          <a:xfrm>
            <a:off x="2218690" y="260772"/>
            <a:ext cx="80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Prescriptions in the past 12 months (May 2023 – April 2024)</a:t>
            </a:r>
            <a:endParaRPr lang="pl-PL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66A6BA-3D26-6281-583B-2E991360B2FC}"/>
              </a:ext>
            </a:extLst>
          </p:cNvPr>
          <p:cNvSpPr/>
          <p:nvPr/>
        </p:nvSpPr>
        <p:spPr>
          <a:xfrm>
            <a:off x="7741920" y="502920"/>
            <a:ext cx="2377440" cy="56100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164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387E2DE-6F7C-8DA1-2797-5BCD04F64D30}"/>
              </a:ext>
            </a:extLst>
          </p:cNvPr>
          <p:cNvSpPr/>
          <p:nvPr/>
        </p:nvSpPr>
        <p:spPr>
          <a:xfrm>
            <a:off x="365760" y="50292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3</a:t>
            </a:r>
            <a:endParaRPr lang="pl-PL" sz="4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6071FE-69E3-AF29-8ECB-1DC224405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06778"/>
              </p:ext>
            </p:extLst>
          </p:nvPr>
        </p:nvGraphicFramePr>
        <p:xfrm>
          <a:off x="2218690" y="1039706"/>
          <a:ext cx="7754620" cy="4324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655">
                  <a:extLst>
                    <a:ext uri="{9D8B030D-6E8A-4147-A177-3AD203B41FA5}">
                      <a16:colId xmlns:a16="http://schemas.microsoft.com/office/drawing/2014/main" val="2526841376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4248836107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454140056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3328897413"/>
                    </a:ext>
                  </a:extLst>
                </a:gridCol>
              </a:tblGrid>
              <a:tr h="1296891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CBD-dominant </a:t>
                      </a:r>
                      <a:endParaRPr lang="pl-PL" dirty="0"/>
                    </a:p>
                    <a:p>
                      <a:pPr algn="just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NZ" dirty="0"/>
                        <a:t>Balanced THC:CBD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NZ" dirty="0"/>
                        <a:t>THC-dominant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264341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Oral liquids and sublingual solutions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68,055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20,062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10,046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915500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Dried flower </a:t>
                      </a:r>
                    </a:p>
                    <a:p>
                      <a:r>
                        <a:rPr lang="en-NZ" dirty="0"/>
                        <a:t>– for vaping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29,318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281270"/>
                  </a:ext>
                </a:extLst>
              </a:tr>
              <a:tr h="1009294">
                <a:tc>
                  <a:txBody>
                    <a:bodyPr/>
                    <a:lstStyle/>
                    <a:p>
                      <a:r>
                        <a:rPr lang="en-NZ" dirty="0"/>
                        <a:t>Dried flower </a:t>
                      </a:r>
                    </a:p>
                    <a:p>
                      <a:r>
                        <a:rPr lang="en-NZ" dirty="0"/>
                        <a:t>– tea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1,741</a:t>
                      </a:r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/>
                        <a:t>35,757</a:t>
                      </a:r>
                      <a:endParaRPr lang="pl-P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1788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9E2670-5722-B24C-4F94-8845635B9041}"/>
              </a:ext>
            </a:extLst>
          </p:cNvPr>
          <p:cNvSpPr txBox="1"/>
          <p:nvPr/>
        </p:nvSpPr>
        <p:spPr>
          <a:xfrm>
            <a:off x="10119360" y="2720722"/>
            <a:ext cx="227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45% scripts for THC-dominant</a:t>
            </a:r>
          </a:p>
          <a:p>
            <a:endParaRPr lang="en-NZ" b="1" dirty="0"/>
          </a:p>
          <a:p>
            <a:r>
              <a:rPr lang="en-NZ" b="1" dirty="0"/>
              <a:t>60% scripts for oral drops/liquids</a:t>
            </a:r>
          </a:p>
          <a:p>
            <a:endParaRPr lang="pl-PL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1A3A8-7A89-9205-32DA-CDF6E77D19F7}"/>
              </a:ext>
            </a:extLst>
          </p:cNvPr>
          <p:cNvSpPr txBox="1"/>
          <p:nvPr/>
        </p:nvSpPr>
        <p:spPr>
          <a:xfrm>
            <a:off x="2218690" y="260772"/>
            <a:ext cx="80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Prescriptions in the past 12 months (May 2023 – April 2024)</a:t>
            </a:r>
            <a:endParaRPr lang="pl-PL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66A6BA-3D26-6281-583B-2E991360B2FC}"/>
              </a:ext>
            </a:extLst>
          </p:cNvPr>
          <p:cNvSpPr/>
          <p:nvPr/>
        </p:nvSpPr>
        <p:spPr>
          <a:xfrm>
            <a:off x="7741920" y="502920"/>
            <a:ext cx="2377440" cy="56100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4279D1-8678-EBB4-A61A-CB1C3482B27A}"/>
              </a:ext>
            </a:extLst>
          </p:cNvPr>
          <p:cNvSpPr/>
          <p:nvPr/>
        </p:nvSpPr>
        <p:spPr>
          <a:xfrm rot="5400000">
            <a:off x="6435937" y="-308863"/>
            <a:ext cx="1161626" cy="605917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61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6A697-F863-BCA5-3B53-3E02BACCF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" y="304800"/>
            <a:ext cx="4063191" cy="5539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DFFC7F-7FC0-73D6-453D-24D915C18122}"/>
              </a:ext>
            </a:extLst>
          </p:cNvPr>
          <p:cNvSpPr txBox="1"/>
          <p:nvPr/>
        </p:nvSpPr>
        <p:spPr>
          <a:xfrm>
            <a:off x="5044439" y="304800"/>
            <a:ext cx="6918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NZDTS: Small increases in </a:t>
            </a:r>
            <a:r>
              <a:rPr lang="en-NZ" sz="2400" b="1" dirty="0"/>
              <a:t>cannabis vaping </a:t>
            </a:r>
            <a:r>
              <a:rPr lang="en-NZ" sz="2400" dirty="0"/>
              <a:t>so far… but… nicotine by far the dominant substance people vape.</a:t>
            </a:r>
          </a:p>
          <a:p>
            <a:endParaRPr lang="en-NZ" sz="2400" dirty="0"/>
          </a:p>
          <a:p>
            <a:r>
              <a:rPr lang="en-NZ" sz="2400" b="1" dirty="0"/>
              <a:t>Vaporizing herbal cannabis is more common than CBD/THC e-liquid vaping </a:t>
            </a:r>
            <a:r>
              <a:rPr lang="en-NZ" sz="2400" dirty="0"/>
              <a:t>in NZ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56737-3462-39FB-0B09-F3E6678034F2}"/>
              </a:ext>
            </a:extLst>
          </p:cNvPr>
          <p:cNvSpPr txBox="1"/>
          <p:nvPr/>
        </p:nvSpPr>
        <p:spPr>
          <a:xfrm>
            <a:off x="4907281" y="3429000"/>
            <a:ext cx="21581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Do consumers with flower prescriptions vape or….?</a:t>
            </a:r>
            <a:endParaRPr lang="pl-PL" sz="2400" dirty="0"/>
          </a:p>
          <a:p>
            <a:endParaRPr lang="pl-P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291ECC-00A7-D454-974A-601A4717F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520" y="3038998"/>
            <a:ext cx="4754880" cy="291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map of the world&#10;&#10;Description automatically generated">
            <a:extLst>
              <a:ext uri="{FF2B5EF4-FFF2-40B4-BE49-F238E27FC236}">
                <a16:creationId xmlns:a16="http://schemas.microsoft.com/office/drawing/2014/main" id="{831B141B-FC89-0D99-AB1B-DAF850E1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4781" y="-197451"/>
            <a:ext cx="13274402" cy="7821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12767-5138-BAF3-512E-A4396A07440E}"/>
              </a:ext>
            </a:extLst>
          </p:cNvPr>
          <p:cNvSpPr txBox="1"/>
          <p:nvPr/>
        </p:nvSpPr>
        <p:spPr>
          <a:xfrm>
            <a:off x="2606710" y="6251290"/>
            <a:ext cx="25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3175">
                  <a:solidFill>
                    <a:schemeClr val="accent1"/>
                  </a:solidFill>
                </a:ln>
                <a:solidFill>
                  <a:srgbClr val="FFC000"/>
                </a:solidFill>
              </a:rPr>
              <a:t>2018, 2020</a:t>
            </a:r>
            <a:endParaRPr lang="pl-PL" sz="2800" b="1" dirty="0">
              <a:ln w="3175">
                <a:solidFill>
                  <a:schemeClr val="accent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D77F2D-20A3-5BA8-0E6E-28E34CBABF37}"/>
              </a:ext>
            </a:extLst>
          </p:cNvPr>
          <p:cNvSpPr/>
          <p:nvPr/>
        </p:nvSpPr>
        <p:spPr>
          <a:xfrm>
            <a:off x="7729638" y="3451575"/>
            <a:ext cx="168639" cy="174499"/>
          </a:xfrm>
          <a:prstGeom prst="ellipse">
            <a:avLst/>
          </a:prstGeom>
          <a:solidFill>
            <a:srgbClr val="D729CF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BD63B1-44C5-D353-4E1B-CDF138BC1A33}"/>
              </a:ext>
            </a:extLst>
          </p:cNvPr>
          <p:cNvSpPr/>
          <p:nvPr/>
        </p:nvSpPr>
        <p:spPr>
          <a:xfrm>
            <a:off x="8530104" y="5389796"/>
            <a:ext cx="168639" cy="174499"/>
          </a:xfrm>
          <a:prstGeom prst="ellipse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B315E5-F86C-095A-052F-242B3F488327}"/>
              </a:ext>
            </a:extLst>
          </p:cNvPr>
          <p:cNvSpPr/>
          <p:nvPr/>
        </p:nvSpPr>
        <p:spPr>
          <a:xfrm>
            <a:off x="7983941" y="1842538"/>
            <a:ext cx="168639" cy="174499"/>
          </a:xfrm>
          <a:prstGeom prst="ellipse">
            <a:avLst/>
          </a:prstGeom>
          <a:solidFill>
            <a:srgbClr val="66FFFF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14F9D-A302-8822-1350-E2C3AE366BF0}"/>
              </a:ext>
            </a:extLst>
          </p:cNvPr>
          <p:cNvSpPr txBox="1"/>
          <p:nvPr/>
        </p:nvSpPr>
        <p:spPr>
          <a:xfrm>
            <a:off x="8675536" y="5215435"/>
            <a:ext cx="1673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n w="3175">
                  <a:solidFill>
                    <a:schemeClr val="accent1"/>
                  </a:solidFill>
                </a:ln>
                <a:solidFill>
                  <a:srgbClr val="92D050"/>
                </a:solidFill>
              </a:rPr>
              <a:t>2013</a:t>
            </a:r>
            <a:endParaRPr lang="pl-PL" sz="2800" b="1" dirty="0">
              <a:ln w="3175">
                <a:solidFill>
                  <a:schemeClr val="accent1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AFFAB-38D0-2A48-7475-6125FBE3BFA6}"/>
              </a:ext>
            </a:extLst>
          </p:cNvPr>
          <p:cNvSpPr txBox="1"/>
          <p:nvPr/>
        </p:nvSpPr>
        <p:spPr>
          <a:xfrm>
            <a:off x="7861773" y="3277214"/>
            <a:ext cx="1673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n w="3175">
                  <a:solidFill>
                    <a:schemeClr val="accent1"/>
                  </a:solidFill>
                </a:ln>
                <a:solidFill>
                  <a:srgbClr val="D729CF"/>
                </a:solidFill>
              </a:rPr>
              <a:t>2015</a:t>
            </a:r>
            <a:endParaRPr lang="pl-PL" sz="2800" b="1" dirty="0">
              <a:ln w="3175">
                <a:solidFill>
                  <a:schemeClr val="accent1"/>
                </a:solidFill>
              </a:ln>
              <a:solidFill>
                <a:srgbClr val="D729C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E2A917-3793-7882-4F68-99708098D10D}"/>
              </a:ext>
            </a:extLst>
          </p:cNvPr>
          <p:cNvSpPr txBox="1"/>
          <p:nvPr/>
        </p:nvSpPr>
        <p:spPr>
          <a:xfrm>
            <a:off x="8157977" y="1716305"/>
            <a:ext cx="2132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n w="3175">
                  <a:solidFill>
                    <a:schemeClr val="accent1"/>
                  </a:solidFill>
                </a:ln>
                <a:solidFill>
                  <a:srgbClr val="66FFFF"/>
                </a:solidFill>
              </a:rPr>
              <a:t>2001, 2018</a:t>
            </a:r>
            <a:endParaRPr lang="pl-PL" sz="2800" b="1" dirty="0">
              <a:ln w="3175">
                <a:solidFill>
                  <a:schemeClr val="accent1"/>
                </a:solidFill>
              </a:ln>
              <a:solidFill>
                <a:srgbClr val="66FFFF"/>
              </a:solidFill>
            </a:endParaRPr>
          </a:p>
        </p:txBody>
      </p:sp>
      <p:pic>
        <p:nvPicPr>
          <p:cNvPr id="27" name="Picture 26" descr="A plant growing in a garden&#10;&#10;Description automatically generated">
            <a:extLst>
              <a:ext uri="{FF2B5EF4-FFF2-40B4-BE49-F238E27FC236}">
                <a16:creationId xmlns:a16="http://schemas.microsoft.com/office/drawing/2014/main" id="{FDE823F9-D371-C2D1-6C57-1674CC94E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19" y="479909"/>
            <a:ext cx="4935383" cy="37015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1885B1-C1CA-18F5-7DA9-327B05508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994" y="1255327"/>
            <a:ext cx="2922377" cy="170558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FF73BB-8BE6-1928-CE80-BB48AA17703F}"/>
              </a:ext>
            </a:extLst>
          </p:cNvPr>
          <p:cNvSpPr/>
          <p:nvPr/>
        </p:nvSpPr>
        <p:spPr>
          <a:xfrm>
            <a:off x="11099492" y="1640105"/>
            <a:ext cx="518161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C7303DC-EB61-EBC1-3046-0EA54712AA63}"/>
              </a:ext>
            </a:extLst>
          </p:cNvPr>
          <p:cNvSpPr/>
          <p:nvPr/>
        </p:nvSpPr>
        <p:spPr>
          <a:xfrm rot="19909372">
            <a:off x="10898456" y="699634"/>
            <a:ext cx="239068" cy="99624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815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387E2DE-6F7C-8DA1-2797-5BCD04F64D30}"/>
              </a:ext>
            </a:extLst>
          </p:cNvPr>
          <p:cNvSpPr/>
          <p:nvPr/>
        </p:nvSpPr>
        <p:spPr>
          <a:xfrm>
            <a:off x="365760" y="50292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4</a:t>
            </a:r>
            <a:endParaRPr lang="pl-PL" sz="48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818269-86B4-A0E1-6D6D-49520694FFFA}"/>
              </a:ext>
            </a:extLst>
          </p:cNvPr>
          <p:cNvCxnSpPr/>
          <p:nvPr/>
        </p:nvCxnSpPr>
        <p:spPr>
          <a:xfrm>
            <a:off x="6446520" y="1158240"/>
            <a:ext cx="0" cy="403860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hands holding money and a stack of coins&#10;&#10;Description automatically generated">
            <a:extLst>
              <a:ext uri="{FF2B5EF4-FFF2-40B4-BE49-F238E27FC236}">
                <a16:creationId xmlns:a16="http://schemas.microsoft.com/office/drawing/2014/main" id="{8C668338-65AF-18E5-6F82-3C134617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162" y="3128959"/>
            <a:ext cx="2419350" cy="1895475"/>
          </a:xfrm>
          <a:prstGeom prst="rect">
            <a:avLst/>
          </a:prstGeom>
        </p:spPr>
      </p:pic>
      <p:pic>
        <p:nvPicPr>
          <p:cNvPr id="7" name="Picture 6" descr="A person standing in front of a counter with a person behind her&#10;&#10;Description automatically generated">
            <a:extLst>
              <a:ext uri="{FF2B5EF4-FFF2-40B4-BE49-F238E27FC236}">
                <a16:creationId xmlns:a16="http://schemas.microsoft.com/office/drawing/2014/main" id="{8D0AC2A7-35F4-FE43-1EBA-5761B0AF2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" y="2910840"/>
            <a:ext cx="3869529" cy="2166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847AF-6434-9207-543D-4CC6332D9EFB}"/>
              </a:ext>
            </a:extLst>
          </p:cNvPr>
          <p:cNvSpPr txBox="1"/>
          <p:nvPr/>
        </p:nvSpPr>
        <p:spPr>
          <a:xfrm>
            <a:off x="1005840" y="1770846"/>
            <a:ext cx="4800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/>
              <a:t>Approx 15 NZ$/gram</a:t>
            </a:r>
          </a:p>
          <a:p>
            <a:pPr algn="ctr"/>
            <a:r>
              <a:rPr lang="en-NZ" sz="2800" dirty="0"/>
              <a:t>(cheapest 11 NZ$/gram)</a:t>
            </a:r>
            <a:endParaRPr lang="pl-PL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4A13DF-AB04-A07B-6D3D-E7B0B72F3D10}"/>
              </a:ext>
            </a:extLst>
          </p:cNvPr>
          <p:cNvSpPr txBox="1"/>
          <p:nvPr/>
        </p:nvSpPr>
        <p:spPr>
          <a:xfrm>
            <a:off x="7377592" y="1844993"/>
            <a:ext cx="4970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Approx </a:t>
            </a:r>
            <a:r>
              <a:rPr lang="en-NZ" sz="2800" b="1" dirty="0"/>
              <a:t>12 NZ$/gram </a:t>
            </a:r>
            <a:r>
              <a:rPr lang="en-NZ" sz="2800" dirty="0"/>
              <a:t>purchasing an ounce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557882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ooden blocks stacked on top of each other&#10;&#10;Description automatically generated">
            <a:extLst>
              <a:ext uri="{FF2B5EF4-FFF2-40B4-BE49-F238E27FC236}">
                <a16:creationId xmlns:a16="http://schemas.microsoft.com/office/drawing/2014/main" id="{8897E123-6CF7-1ABD-4819-B942572DF0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2195066"/>
            <a:ext cx="12550140" cy="8366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DB900F-17B2-5A2A-AF70-085AFD56C40F}"/>
              </a:ext>
            </a:extLst>
          </p:cNvPr>
          <p:cNvSpPr txBox="1"/>
          <p:nvPr/>
        </p:nvSpPr>
        <p:spPr>
          <a:xfrm>
            <a:off x="26670" y="3112667"/>
            <a:ext cx="5120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mid-2020</a:t>
            </a:r>
          </a:p>
          <a:p>
            <a:endParaRPr lang="en-NZ" b="1" dirty="0"/>
          </a:p>
          <a:p>
            <a:r>
              <a:rPr lang="en-NZ" b="1" dirty="0"/>
              <a:t>3 Licensed cultivators</a:t>
            </a:r>
          </a:p>
          <a:p>
            <a:endParaRPr lang="en-NZ" b="1" dirty="0"/>
          </a:p>
          <a:p>
            <a:r>
              <a:rPr lang="en-NZ" b="1" dirty="0"/>
              <a:t>1.3 hectares used for cannabis cultivation</a:t>
            </a:r>
          </a:p>
          <a:p>
            <a:endParaRPr lang="en-NZ" b="1" dirty="0"/>
          </a:p>
          <a:p>
            <a:r>
              <a:rPr lang="en-NZ" b="1" dirty="0"/>
              <a:t>Production volume: 8-15 tonnes </a:t>
            </a:r>
            <a:endParaRPr lang="pl-PL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4C9AA-7251-CE0F-F5AF-F1E5556539BB}"/>
              </a:ext>
            </a:extLst>
          </p:cNvPr>
          <p:cNvSpPr txBox="1"/>
          <p:nvPr/>
        </p:nvSpPr>
        <p:spPr>
          <a:xfrm>
            <a:off x="0" y="53640"/>
            <a:ext cx="6156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2023/2024</a:t>
            </a:r>
          </a:p>
          <a:p>
            <a:endParaRPr lang="en-NZ" b="1" dirty="0"/>
          </a:p>
          <a:p>
            <a:r>
              <a:rPr lang="en-NZ" b="1" dirty="0"/>
              <a:t>36 Licensed cultivators</a:t>
            </a:r>
          </a:p>
          <a:p>
            <a:endParaRPr lang="en-NZ" b="1" dirty="0"/>
          </a:p>
          <a:p>
            <a:r>
              <a:rPr lang="en-NZ" b="1" dirty="0"/>
              <a:t>53 hectares used for cannabis cultivation</a:t>
            </a:r>
          </a:p>
          <a:p>
            <a:endParaRPr lang="en-NZ" b="1" dirty="0"/>
          </a:p>
          <a:p>
            <a:r>
              <a:rPr lang="en-NZ" b="1" dirty="0"/>
              <a:t>Production volume: 71 tonnes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62267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round sign on a building&#10;&#10;Description automatically generated">
            <a:extLst>
              <a:ext uri="{FF2B5EF4-FFF2-40B4-BE49-F238E27FC236}">
                <a16:creationId xmlns:a16="http://schemas.microsoft.com/office/drawing/2014/main" id="{10C8C2D8-F07D-03D1-1DEF-1C51C62B9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8092" y="0"/>
            <a:ext cx="7783093" cy="61648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387E2DE-6F7C-8DA1-2797-5BCD04F64D30}"/>
              </a:ext>
            </a:extLst>
          </p:cNvPr>
          <p:cNvSpPr/>
          <p:nvPr/>
        </p:nvSpPr>
        <p:spPr>
          <a:xfrm>
            <a:off x="365760" y="50292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5</a:t>
            </a:r>
            <a:endParaRPr lang="pl-PL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B35C7-96FF-30AE-496B-1E4EC186321D}"/>
              </a:ext>
            </a:extLst>
          </p:cNvPr>
          <p:cNvSpPr txBox="1"/>
          <p:nvPr/>
        </p:nvSpPr>
        <p:spPr>
          <a:xfrm>
            <a:off x="6096000" y="327414"/>
            <a:ext cx="53492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Unintended development due to GPs concerns around prescribing (in 2019/20 only 1 in 3 requests successful)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r>
              <a:rPr lang="en-US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When I was having trouble with the chap with the gastrointestinal irritation. I contacted them and asked their opinion so </a:t>
            </a:r>
            <a:r>
              <a:rPr lang="en-US" b="1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I guess I find them useful as a source of knowledge</a:t>
            </a:r>
            <a:r>
              <a:rPr lang="en-US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.” (Specialist)</a:t>
            </a:r>
          </a:p>
          <a:p>
            <a:endParaRPr lang="en-US" i="1" dirty="0">
              <a:solidFill>
                <a:srgbClr val="333333"/>
              </a:solidFill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r>
              <a:rPr lang="en-US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My only concern is that </a:t>
            </a:r>
            <a:r>
              <a:rPr lang="en-US" b="1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they are providing only one medicine and matching that to problems rather than the other way around </a:t>
            </a:r>
            <a:r>
              <a:rPr lang="en-US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which doesn’t seem like the right flow of logic.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 </a:t>
            </a:r>
            <a:r>
              <a:rPr lang="en-US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 (GP)</a:t>
            </a:r>
          </a:p>
          <a:p>
            <a:endParaRPr lang="en-US" i="1" dirty="0">
              <a:solidFill>
                <a:srgbClr val="333333"/>
              </a:solidFill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Picture 3" descr="A document with text and images&#10;&#10;Description automatically generated">
            <a:extLst>
              <a:ext uri="{FF2B5EF4-FFF2-40B4-BE49-F238E27FC236}">
                <a16:creationId xmlns:a16="http://schemas.microsoft.com/office/drawing/2014/main" id="{1DE68968-6A3F-EF03-561A-B6971A500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3825">
            <a:off x="8656371" y="4647583"/>
            <a:ext cx="3931869" cy="531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1921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387E2DE-6F7C-8DA1-2797-5BCD04F64D30}"/>
              </a:ext>
            </a:extLst>
          </p:cNvPr>
          <p:cNvSpPr/>
          <p:nvPr/>
        </p:nvSpPr>
        <p:spPr>
          <a:xfrm>
            <a:off x="365760" y="50292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6</a:t>
            </a:r>
            <a:endParaRPr lang="pl-PL" sz="4800" b="1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3CA2953-4936-62E9-FFB8-089933737B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0546892"/>
              </p:ext>
            </p:extLst>
          </p:nvPr>
        </p:nvGraphicFramePr>
        <p:xfrm>
          <a:off x="1813560" y="502920"/>
          <a:ext cx="7665720" cy="544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6F152E5-B7F5-EFE4-ACC2-78FE2B51272A}"/>
              </a:ext>
            </a:extLst>
          </p:cNvPr>
          <p:cNvSpPr txBox="1"/>
          <p:nvPr/>
        </p:nvSpPr>
        <p:spPr>
          <a:xfrm>
            <a:off x="9479280" y="1280160"/>
            <a:ext cx="27127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Equity of access:</a:t>
            </a:r>
          </a:p>
          <a:p>
            <a:endParaRPr lang="en-NZ" b="1" dirty="0"/>
          </a:p>
          <a:p>
            <a:r>
              <a:rPr lang="en-NZ" b="1" dirty="0"/>
              <a:t>160,000+ prescriptions </a:t>
            </a:r>
            <a:r>
              <a:rPr lang="en-NZ" dirty="0"/>
              <a:t>in the past year</a:t>
            </a:r>
          </a:p>
          <a:p>
            <a:endParaRPr lang="en-NZ" dirty="0"/>
          </a:p>
          <a:p>
            <a:endParaRPr lang="en-NZ" dirty="0"/>
          </a:p>
          <a:p>
            <a:r>
              <a:rPr lang="en-NZ" b="1" dirty="0"/>
              <a:t>Patients aged 30-39 </a:t>
            </a:r>
            <a:r>
              <a:rPr lang="en-NZ" dirty="0"/>
              <a:t>received most prescriptions (i.e. 26%)</a:t>
            </a:r>
          </a:p>
          <a:p>
            <a:endParaRPr lang="en-NZ" dirty="0"/>
          </a:p>
          <a:p>
            <a:endParaRPr lang="en-NZ" dirty="0"/>
          </a:p>
          <a:p>
            <a:r>
              <a:rPr lang="en-NZ" b="1" dirty="0"/>
              <a:t>Male patients </a:t>
            </a:r>
            <a:r>
              <a:rPr lang="en-NZ" dirty="0"/>
              <a:t>received more prescriptions than female (58%)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6242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3CA2953-4936-62E9-FFB8-089933737B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7049337"/>
              </p:ext>
            </p:extLst>
          </p:nvPr>
        </p:nvGraphicFramePr>
        <p:xfrm>
          <a:off x="1813560" y="502920"/>
          <a:ext cx="7665720" cy="544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9DF72D7-DE6B-41FF-18FE-61E8F55B0FE3}"/>
              </a:ext>
            </a:extLst>
          </p:cNvPr>
          <p:cNvSpPr txBox="1"/>
          <p:nvPr/>
        </p:nvSpPr>
        <p:spPr>
          <a:xfrm>
            <a:off x="9479280" y="1280160"/>
            <a:ext cx="27127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From age 60 </a:t>
            </a:r>
            <a:r>
              <a:rPr lang="en-NZ" dirty="0"/>
              <a:t>women receive more prescriptions than men</a:t>
            </a:r>
          </a:p>
          <a:p>
            <a:endParaRPr lang="en-NZ" dirty="0"/>
          </a:p>
          <a:p>
            <a:endParaRPr lang="en-NZ" dirty="0"/>
          </a:p>
          <a:p>
            <a:r>
              <a:rPr lang="en-NZ" b="1" dirty="0"/>
              <a:t>12.9%</a:t>
            </a:r>
            <a:r>
              <a:rPr lang="en-NZ" dirty="0"/>
              <a:t> of prescriptions were for </a:t>
            </a:r>
            <a:r>
              <a:rPr lang="en-NZ" b="1" dirty="0"/>
              <a:t>patients identifying as Māori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0087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5B5442-2F6E-4AB5-BBC7-5925A3A5BF0E}"/>
              </a:ext>
            </a:extLst>
          </p:cNvPr>
          <p:cNvSpPr txBox="1"/>
          <p:nvPr/>
        </p:nvSpPr>
        <p:spPr>
          <a:xfrm>
            <a:off x="543637" y="273105"/>
            <a:ext cx="837913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/>
              <a:t>What types of medicinal cannabis users are more likely </a:t>
            </a:r>
            <a:r>
              <a:rPr lang="en-NZ" sz="2800" b="1" dirty="0">
                <a:solidFill>
                  <a:srgbClr val="FFC000"/>
                </a:solidFill>
              </a:rPr>
              <a:t>to use the new medicinal cannabis scheme </a:t>
            </a:r>
            <a:r>
              <a:rPr lang="en-NZ" sz="2800" b="1" dirty="0"/>
              <a:t>once it is fully implemented?” </a:t>
            </a:r>
          </a:p>
          <a:p>
            <a:endParaRPr lang="en-NZ" sz="1600" dirty="0"/>
          </a:p>
          <a:p>
            <a:r>
              <a:rPr lang="en-NZ" sz="1600" i="1" dirty="0"/>
              <a:t>Analysis: </a:t>
            </a:r>
            <a:r>
              <a:rPr lang="en-NZ" sz="1600" dirty="0"/>
              <a:t>Logistic regression models were fitted to identify </a:t>
            </a:r>
            <a:r>
              <a:rPr lang="en-NZ" sz="1600" b="1" dirty="0"/>
              <a:t>predictors of intended future engagement with the MCS</a:t>
            </a:r>
            <a:r>
              <a:rPr lang="en-NZ" sz="1600" dirty="0"/>
              <a:t>. The model included: demographic variables, medical conditions, main routes of administration, main source of supply, use of other drugs (including use of cannabis for recreational purposes).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972AEA2-A494-4F32-8581-6EABF1893DF0}"/>
              </a:ext>
            </a:extLst>
          </p:cNvPr>
          <p:cNvSpPr/>
          <p:nvPr/>
        </p:nvSpPr>
        <p:spPr>
          <a:xfrm>
            <a:off x="5008318" y="3467445"/>
            <a:ext cx="491067" cy="1041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0445E47C-5E4B-442E-B3E8-17F74EA329DA}"/>
              </a:ext>
            </a:extLst>
          </p:cNvPr>
          <p:cNvSpPr/>
          <p:nvPr/>
        </p:nvSpPr>
        <p:spPr>
          <a:xfrm rot="10800000">
            <a:off x="103171" y="3350123"/>
            <a:ext cx="491067" cy="1041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C3C10-37B6-4CEC-BF4F-45545E82FB1C}"/>
              </a:ext>
            </a:extLst>
          </p:cNvPr>
          <p:cNvSpPr txBox="1"/>
          <p:nvPr/>
        </p:nvSpPr>
        <p:spPr>
          <a:xfrm>
            <a:off x="594238" y="3089923"/>
            <a:ext cx="46090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dirty="0"/>
          </a:p>
          <a:p>
            <a:r>
              <a:rPr lang="en-NZ" b="1" dirty="0"/>
              <a:t>Higher </a:t>
            </a:r>
            <a:r>
              <a:rPr lang="en-NZ" b="1" dirty="0">
                <a:solidFill>
                  <a:srgbClr val="FFC000"/>
                </a:solidFill>
              </a:rPr>
              <a:t>household income </a:t>
            </a:r>
            <a:r>
              <a:rPr lang="en-NZ" b="1" dirty="0"/>
              <a:t>(OR=1.6) and younger age (OR=1.02)</a:t>
            </a:r>
          </a:p>
          <a:p>
            <a:endParaRPr lang="en-NZ" dirty="0"/>
          </a:p>
          <a:p>
            <a:r>
              <a:rPr lang="en-NZ" dirty="0"/>
              <a:t>Those who administered cannabis via </a:t>
            </a:r>
            <a:r>
              <a:rPr lang="en-NZ" b="1" dirty="0"/>
              <a:t>smoking</a:t>
            </a:r>
            <a:r>
              <a:rPr lang="en-NZ" dirty="0"/>
              <a:t> </a:t>
            </a:r>
            <a:r>
              <a:rPr lang="en-US" dirty="0"/>
              <a:t>(v. </a:t>
            </a:r>
            <a:r>
              <a:rPr lang="en-US" i="1" dirty="0"/>
              <a:t>vaping</a:t>
            </a:r>
            <a:r>
              <a:rPr lang="en-US" dirty="0"/>
              <a:t> (OR=2.0) or oral ingestion in </a:t>
            </a:r>
            <a:r>
              <a:rPr lang="en-US" i="1" dirty="0"/>
              <a:t>edible</a:t>
            </a:r>
            <a:r>
              <a:rPr lang="en-US" dirty="0"/>
              <a:t> form (OR=2.22)) also more likely to engage. 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may indicate willingness to transition to less harmful ROA from smoking</a:t>
            </a:r>
            <a:endParaRPr lang="en-N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1F003-1624-49AA-A3D9-2B431ADC8284}"/>
              </a:ext>
            </a:extLst>
          </p:cNvPr>
          <p:cNvSpPr/>
          <p:nvPr/>
        </p:nvSpPr>
        <p:spPr>
          <a:xfrm>
            <a:off x="5448785" y="3387981"/>
            <a:ext cx="3473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rgbClr val="FFC000"/>
                </a:solidFill>
              </a:rPr>
              <a:t>Māori (OR=0.63)</a:t>
            </a:r>
            <a:r>
              <a:rPr lang="en-NZ" b="1" dirty="0"/>
              <a:t>, </a:t>
            </a:r>
            <a:r>
              <a:rPr lang="en-NZ" dirty="0"/>
              <a:t>those who mainly accessed cannabis by </a:t>
            </a:r>
            <a:r>
              <a:rPr lang="en-NZ" b="1" dirty="0">
                <a:solidFill>
                  <a:srgbClr val="00B050"/>
                </a:solidFill>
              </a:rPr>
              <a:t>growing their own (OR=0.52)</a:t>
            </a:r>
            <a:r>
              <a:rPr lang="en-NZ" dirty="0"/>
              <a:t> less likely to engage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987F0-A00D-A4D9-C430-9961DD5AE555}"/>
              </a:ext>
            </a:extLst>
          </p:cNvPr>
          <p:cNvSpPr txBox="1"/>
          <p:nvPr/>
        </p:nvSpPr>
        <p:spPr>
          <a:xfrm>
            <a:off x="5448785" y="4902420"/>
            <a:ext cx="3473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Perceptions</a:t>
            </a:r>
            <a:r>
              <a:rPr lang="en-US" dirty="0"/>
              <a:t> of legal medical cannabis scheme as restrictive and expensive?</a:t>
            </a:r>
            <a:endParaRPr lang="pl-PL" dirty="0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B0DE9A8-FC72-744D-7AD5-6E221278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230" y="1411521"/>
            <a:ext cx="3220409" cy="4644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3798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4FC6DF0-550A-7F2D-E146-E238761018C9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18576849"/>
              </p:ext>
            </p:extLst>
          </p:nvPr>
        </p:nvGraphicFramePr>
        <p:xfrm>
          <a:off x="3870962" y="510540"/>
          <a:ext cx="7208520" cy="237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DC89329E-927B-637F-A810-8F8D66D123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03028"/>
              </p:ext>
            </p:extLst>
          </p:nvPr>
        </p:nvGraphicFramePr>
        <p:xfrm>
          <a:off x="3878583" y="3063240"/>
          <a:ext cx="7345680" cy="249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Star: 5 Points 6">
            <a:extLst>
              <a:ext uri="{FF2B5EF4-FFF2-40B4-BE49-F238E27FC236}">
                <a16:creationId xmlns:a16="http://schemas.microsoft.com/office/drawing/2014/main" id="{419C4C8E-873E-0287-E55E-F2E74C169610}"/>
              </a:ext>
            </a:extLst>
          </p:cNvPr>
          <p:cNvSpPr/>
          <p:nvPr/>
        </p:nvSpPr>
        <p:spPr>
          <a:xfrm>
            <a:off x="1066799" y="234696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6</a:t>
            </a:r>
            <a:endParaRPr lang="pl-PL" sz="4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ABDB9-7AE6-33A6-3065-6B3F685B2AC4}"/>
              </a:ext>
            </a:extLst>
          </p:cNvPr>
          <p:cNvSpPr txBox="1"/>
          <p:nvPr/>
        </p:nvSpPr>
        <p:spPr>
          <a:xfrm>
            <a:off x="472439" y="3434358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EMERGING TRENDS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545846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7C9685-89C4-DA6E-2B90-7F3EDA56502D}"/>
              </a:ext>
            </a:extLst>
          </p:cNvPr>
          <p:cNvSpPr txBox="1"/>
          <p:nvPr/>
        </p:nvSpPr>
        <p:spPr>
          <a:xfrm>
            <a:off x="967740" y="1287421"/>
            <a:ext cx="102565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(…) the defendant has </a:t>
            </a:r>
            <a:r>
              <a:rPr lang="en-US" sz="2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 </a:t>
            </a:r>
            <a:r>
              <a:rPr lang="en-US" sz="22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defence</a:t>
            </a:r>
            <a:r>
              <a:rPr lang="en-US" sz="2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if, at the time of the possession or use, the defendant had been diagnosed</a:t>
            </a:r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by a medical practitioner or nurse practitioner </a:t>
            </a:r>
            <a:r>
              <a:rPr lang="en-US" sz="2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as requiring palliation</a:t>
            </a:r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</a:t>
            </a:r>
          </a:p>
          <a:p>
            <a:endParaRPr lang="en-US" sz="22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  <a:p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In this Act, a person </a:t>
            </a:r>
            <a:r>
              <a:rPr lang="en-US" sz="2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requires palliation</a:t>
            </a:r>
            <a:r>
              <a:rPr lang="en-US" sz="22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 </a:t>
            </a:r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if, in the opinion of a medical practitioner or nurse practitioner, the person has an </a:t>
            </a:r>
            <a:r>
              <a:rPr lang="en-US" sz="2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advanced progressive life-limiting condition and is nearing the end of their life</a:t>
            </a:r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.</a:t>
            </a:r>
          </a:p>
          <a:p>
            <a:endParaRPr lang="en-US" sz="22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  <a:p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(…) </a:t>
            </a:r>
            <a:r>
              <a:rPr lang="en-US" sz="2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a person who has a certificate from a medical practitioner </a:t>
            </a:r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or nurse practitioner certifying that the person requires palliation </a:t>
            </a:r>
            <a:r>
              <a:rPr lang="en-US" sz="2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may procure, possess, consume, smoke</a:t>
            </a:r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, or otherwise use any plant or plant material of the genus </a:t>
            </a:r>
            <a:r>
              <a:rPr lang="en-US" sz="2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Cannabis</a:t>
            </a:r>
            <a:r>
              <a:rPr lang="en-US" sz="2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 or any cannabis preparation.</a:t>
            </a: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  <a:p>
            <a:pPr algn="r"/>
            <a:r>
              <a:rPr lang="en-US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Misuse of Drugs (Medicinal Cannabis) Amendment Act 2018</a:t>
            </a:r>
            <a:endParaRPr lang="pl-PL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FFBF79-B631-9D4D-294F-1191BF7702CE}"/>
              </a:ext>
            </a:extLst>
          </p:cNvPr>
          <p:cNvSpPr txBox="1"/>
          <p:nvPr/>
        </p:nvSpPr>
        <p:spPr>
          <a:xfrm>
            <a:off x="335279" y="212584"/>
            <a:ext cx="10721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400" dirty="0">
                <a:solidFill>
                  <a:schemeClr val="tx2"/>
                </a:solidFill>
                <a:latin typeface="Open Sans"/>
              </a:rPr>
              <a:t>“</a:t>
            </a:r>
            <a:r>
              <a:rPr lang="en-US" sz="24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This bill amends the Misuse of Drugs Act 1975. It is a bill about </a:t>
            </a:r>
            <a:r>
              <a:rPr lang="en-US" sz="2400" b="1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cultivation, cannabidiol, and compassion</a:t>
            </a:r>
            <a:r>
              <a:rPr lang="en-US" sz="24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”</a:t>
            </a:r>
            <a:endParaRPr lang="en-NZ" sz="2400" b="0" i="0" dirty="0">
              <a:solidFill>
                <a:schemeClr val="tx2"/>
              </a:solidFill>
              <a:effectLst/>
              <a:latin typeface="Open San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29282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ssroads on the Journey | Sacred Journeys Spiritual Community">
            <a:extLst>
              <a:ext uri="{FF2B5EF4-FFF2-40B4-BE49-F238E27FC236}">
                <a16:creationId xmlns:a16="http://schemas.microsoft.com/office/drawing/2014/main" id="{F98E2733-6D44-201A-DA4A-B2959CA9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70" y="1310640"/>
            <a:ext cx="4735830" cy="31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B19C2-072E-620B-CF79-5C454471C4CB}"/>
              </a:ext>
            </a:extLst>
          </p:cNvPr>
          <p:cNvSpPr txBox="1"/>
          <p:nvPr/>
        </p:nvSpPr>
        <p:spPr>
          <a:xfrm>
            <a:off x="4975860" y="357298"/>
            <a:ext cx="224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/>
              <a:t>PATIENTS</a:t>
            </a:r>
            <a:endParaRPr lang="pl-PL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64B8E-E6D8-1CB2-8A04-22CB25F37808}"/>
              </a:ext>
            </a:extLst>
          </p:cNvPr>
          <p:cNvSpPr txBox="1"/>
          <p:nvPr/>
        </p:nvSpPr>
        <p:spPr>
          <a:xfrm>
            <a:off x="1329690" y="1924258"/>
            <a:ext cx="224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LICENSED PRODUCERS</a:t>
            </a:r>
            <a:endParaRPr lang="pl-PL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A7ECA-85E5-0599-5B5B-A18FF49FE05B}"/>
              </a:ext>
            </a:extLst>
          </p:cNvPr>
          <p:cNvSpPr txBox="1"/>
          <p:nvPr/>
        </p:nvSpPr>
        <p:spPr>
          <a:xfrm>
            <a:off x="3569970" y="5081478"/>
            <a:ext cx="224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MEDICAL COMMUNITY</a:t>
            </a:r>
            <a:endParaRPr lang="pl-PL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51BEC-B79C-A3EB-3A04-361E1E19DD21}"/>
              </a:ext>
            </a:extLst>
          </p:cNvPr>
          <p:cNvSpPr txBox="1"/>
          <p:nvPr/>
        </p:nvSpPr>
        <p:spPr>
          <a:xfrm>
            <a:off x="1329690" y="4011812"/>
            <a:ext cx="224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CANNABIS CLINICS</a:t>
            </a:r>
            <a:endParaRPr lang="pl-PL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5AFD4-1B20-DAF9-40D8-08CE00D2AEFB}"/>
              </a:ext>
            </a:extLst>
          </p:cNvPr>
          <p:cNvSpPr txBox="1"/>
          <p:nvPr/>
        </p:nvSpPr>
        <p:spPr>
          <a:xfrm>
            <a:off x="8507730" y="1814452"/>
            <a:ext cx="224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LEGACY GROWERS</a:t>
            </a:r>
            <a:endParaRPr lang="pl-PL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02B561-2053-A689-10BA-E9DCF83D3FBD}"/>
              </a:ext>
            </a:extLst>
          </p:cNvPr>
          <p:cNvSpPr txBox="1"/>
          <p:nvPr/>
        </p:nvSpPr>
        <p:spPr>
          <a:xfrm>
            <a:off x="8507730" y="3871914"/>
            <a:ext cx="224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HERBALISTS</a:t>
            </a:r>
            <a:endParaRPr lang="pl-PL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D9297E-A615-8858-FBCA-3957A2295EAF}"/>
              </a:ext>
            </a:extLst>
          </p:cNvPr>
          <p:cNvSpPr txBox="1"/>
          <p:nvPr/>
        </p:nvSpPr>
        <p:spPr>
          <a:xfrm>
            <a:off x="5810250" y="5087033"/>
            <a:ext cx="2697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POLITICAL DECISIONMAKERS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083053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1B9EAC0-ADA1-584A-3506-62C0978B8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18" y="554740"/>
            <a:ext cx="2645360" cy="3814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document with text and images&#10;&#10;Description automatically generated">
            <a:extLst>
              <a:ext uri="{FF2B5EF4-FFF2-40B4-BE49-F238E27FC236}">
                <a16:creationId xmlns:a16="http://schemas.microsoft.com/office/drawing/2014/main" id="{D1D04D5E-FE3F-F657-8DA9-F202A6D0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598" y="544175"/>
            <a:ext cx="2758389" cy="3725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9CCDF-8433-7AD5-9C8A-D8A77A042E8E}"/>
              </a:ext>
            </a:extLst>
          </p:cNvPr>
          <p:cNvSpPr txBox="1"/>
          <p:nvPr/>
        </p:nvSpPr>
        <p:spPr>
          <a:xfrm>
            <a:off x="1664109" y="4794891"/>
            <a:ext cx="8863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highlight>
                  <a:srgbClr val="FFFFFF"/>
                </a:highlight>
                <a:latin typeface="Arial" panose="020B0604020202020204" pitchFamily="34" charset="0"/>
              </a:rPr>
              <a:t>N</a:t>
            </a:r>
            <a:r>
              <a:rPr lang="pl-PL" sz="240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gā</a:t>
            </a:r>
            <a:r>
              <a:rPr lang="pl-PL" sz="2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pl-PL" sz="240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mihi</a:t>
            </a:r>
            <a:r>
              <a:rPr lang="pl-PL" sz="2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endParaRPr lang="en-NZ" sz="240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ctr"/>
            <a:r>
              <a:rPr lang="en-US" sz="2400" dirty="0"/>
              <a:t>m.rychert@massey.ac.nz</a:t>
            </a:r>
            <a:endParaRPr lang="pl-PL" sz="2400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EBA721C-5821-612B-D5C7-405FD8E4F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998" y="554740"/>
            <a:ext cx="2742118" cy="3732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close up of a document&#10;&#10;Description automatically generated">
            <a:extLst>
              <a:ext uri="{FF2B5EF4-FFF2-40B4-BE49-F238E27FC236}">
                <a16:creationId xmlns:a16="http://schemas.microsoft.com/office/drawing/2014/main" id="{14FDEE39-76CC-BCAB-E53A-0359084B5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688" y="596134"/>
            <a:ext cx="2792899" cy="3732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792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9AFB1-1125-7114-DA32-FF335AE5336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4161" y="1354122"/>
            <a:ext cx="4636519" cy="4498038"/>
          </a:xfrm>
        </p:spPr>
        <p:txBody>
          <a:bodyPr/>
          <a:lstStyle/>
          <a:p>
            <a:pPr marL="0" indent="0">
              <a:buNone/>
            </a:pPr>
            <a:r>
              <a:rPr lang="en-NZ" sz="2000" b="1" dirty="0"/>
              <a:t>Cannabis consumption (NZ Health Survey – </a:t>
            </a:r>
            <a:r>
              <a:rPr lang="en-NZ" sz="2000" b="1" dirty="0">
                <a:highlight>
                  <a:srgbClr val="FFFF00"/>
                </a:highlight>
              </a:rPr>
              <a:t>2022/23</a:t>
            </a:r>
            <a:r>
              <a:rPr lang="en-NZ" sz="2000" b="1" dirty="0"/>
              <a:t>)</a:t>
            </a:r>
          </a:p>
          <a:p>
            <a:r>
              <a:rPr lang="en-NZ" sz="1800" dirty="0"/>
              <a:t>14.2% of adults (16+) used cannabis in the past year</a:t>
            </a:r>
          </a:p>
          <a:p>
            <a:r>
              <a:rPr lang="en-NZ" sz="1800" dirty="0"/>
              <a:t>4.7% weekly or more frequently in the past year</a:t>
            </a:r>
          </a:p>
          <a:p>
            <a:pPr marL="0" indent="0">
              <a:buNone/>
            </a:pPr>
            <a:r>
              <a:rPr lang="en-NZ" sz="2000" b="1" dirty="0">
                <a:highlight>
                  <a:srgbClr val="FFFF00"/>
                </a:highlight>
              </a:rPr>
              <a:t>2012/13</a:t>
            </a:r>
            <a:r>
              <a:rPr lang="en-NZ" sz="2000" b="1" dirty="0"/>
              <a:t> NZ Health Survey:</a:t>
            </a:r>
          </a:p>
          <a:p>
            <a:r>
              <a:rPr lang="en-NZ" sz="1800" dirty="0"/>
              <a:t>4.6% used cannabis for </a:t>
            </a:r>
            <a:r>
              <a:rPr lang="en-NZ" sz="1800" b="1" dirty="0"/>
              <a:t>medicinal </a:t>
            </a:r>
            <a:r>
              <a:rPr lang="en-NZ" sz="1800" dirty="0"/>
              <a:t>purposes(prevalence was 9.4% at the time)</a:t>
            </a:r>
          </a:p>
          <a:p>
            <a:pPr marL="0" indent="0">
              <a:buNone/>
            </a:pPr>
            <a:r>
              <a:rPr lang="en-NZ" sz="1800" dirty="0">
                <a:sym typeface="Wingdings" panose="05000000000000000000" pitchFamily="2" charset="2"/>
              </a:rPr>
              <a:t></a:t>
            </a:r>
            <a:r>
              <a:rPr lang="en-NZ" sz="1800" b="1" dirty="0">
                <a:sym typeface="Wingdings" panose="05000000000000000000" pitchFamily="2" charset="2"/>
              </a:rPr>
              <a:t> Approximately 1 in 2 cannabis consumers used for medicinal purposes</a:t>
            </a:r>
            <a:endParaRPr lang="en-NZ" sz="1800" b="1" dirty="0"/>
          </a:p>
          <a:p>
            <a:endParaRPr lang="en-NZ" sz="1100" dirty="0"/>
          </a:p>
          <a:p>
            <a:endParaRPr lang="pl-P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35FA2-BF02-63CA-54BF-3DC883528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2587"/>
            <a:ext cx="5395916" cy="1852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43D5D-A599-5434-3E90-77BE56AF2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785" y="2205778"/>
            <a:ext cx="6098412" cy="389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53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06154B-B189-E5E5-A16B-FC8B18F21A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9120" y="546418"/>
            <a:ext cx="10774680" cy="568229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NZ" b="1" u="sng" dirty="0"/>
              <a:t>References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kern="100" dirty="0">
                <a:latin typeface="Calibri" panose="020F0502020204030204" pitchFamily="34" charset="0"/>
                <a:ea typeface="Aptos" panose="020B0004020202020204" pitchFamily="34" charset="0"/>
              </a:rPr>
              <a:t>Adams, P. J., Rychert, M., and Wilkins, C. (2021) Policy influence and the legalized cannabis industry: learnings from other addictive consumption industries. Addiction, 116: 2939–2946.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kern="100" dirty="0">
                <a:latin typeface="Calibri" panose="020F0502020204030204" pitchFamily="34" charset="0"/>
                <a:ea typeface="Aptos" panose="020B0004020202020204" pitchFamily="34" charset="0"/>
              </a:rPr>
              <a:t>Fergusson DM, Swain-Campbell NR, Horwood LJ. Arrests and convictions for cannabis related offences in a New Zealand birth cohort. Drug Alcohol Depend. 2003;70:53-63.</a:t>
            </a:r>
            <a:endParaRPr lang="pl-PL" sz="1800" kern="1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kern="100" dirty="0">
                <a:latin typeface="Calibri" panose="020F0502020204030204" pitchFamily="34" charset="0"/>
                <a:ea typeface="Aptos" panose="020B0004020202020204" pitchFamily="34" charset="0"/>
              </a:rPr>
              <a:t>Oldfield K, Braithwaite I, Beasley R, et al. Medical cannabis: knowledge and expectations in a cohort of North Island New Zealand general practitioners. N Z Med J. 2020;133</a:t>
            </a:r>
            <a:endParaRPr lang="pl-PL" sz="1800" b="1" u="sng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kern="100" dirty="0">
                <a:latin typeface="Calibri" panose="020F0502020204030204" pitchFamily="34" charset="0"/>
                <a:ea typeface="Aptos" panose="020B0004020202020204" pitchFamily="34" charset="0"/>
              </a:rPr>
              <a:t>Pledger M, Martin G, Cumming J. New Zealand Health Survey 2012/13: characteristics of medicinal cannabis users. N Z Med J. 2016;129:25-36.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kern="100" dirty="0">
                <a:latin typeface="Calibri" panose="020F0502020204030204" pitchFamily="34" charset="0"/>
                <a:ea typeface="Aptos" panose="020B0004020202020204" pitchFamily="34" charset="0"/>
              </a:rPr>
              <a:t>Rychert M, Wilkins C, Parker K, Graydon-Guy T. Exploring medicinal use of cannabis in a time of policy change in New Zealand. N Z Med J. 2020;133:54-69.</a:t>
            </a:r>
            <a:endParaRPr lang="pl-PL" sz="1800" kern="1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kern="100" dirty="0">
                <a:latin typeface="Calibri" panose="020F0502020204030204" pitchFamily="34" charset="0"/>
                <a:ea typeface="Aptos" panose="020B0004020202020204" pitchFamily="34" charset="0"/>
              </a:rPr>
              <a:t>Wilkins C, Rychert M, van der Sanden R, et al. Cannabis prices decline as availability increases (NZDTS Research Bulletin - August 2023). 2023.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kern="100" dirty="0">
                <a:latin typeface="Calibri" panose="020F0502020204030204" pitchFamily="34" charset="0"/>
                <a:ea typeface="Aptos" panose="020B0004020202020204" pitchFamily="34" charset="0"/>
              </a:rPr>
              <a:t>Withanarachchie </a:t>
            </a:r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V, Rychert M, Wilkins C. Barriers and facilitators to prescribing medicinal cannabis in New Zealand. Journal Prim Health Care. 2023;15: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NZ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135-46.</a:t>
            </a:r>
            <a:endParaRPr lang="en-NZ" sz="1800" kern="1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Withanarachchie V, Rychert M, Wilkins C. The role of cannabis clinics in the health system: a qualitative study of physicians’ views in New Zealand. BMC Health Serv Res. 2023;23:10.</a:t>
            </a:r>
          </a:p>
        </p:txBody>
      </p:sp>
    </p:spTree>
    <p:extLst>
      <p:ext uri="{BB962C8B-B14F-4D97-AF65-F5344CB8AC3E}">
        <p14:creationId xmlns:p14="http://schemas.microsoft.com/office/powerpoint/2010/main" val="43328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4">
            <a:extLst>
              <a:ext uri="{FF2B5EF4-FFF2-40B4-BE49-F238E27FC236}">
                <a16:creationId xmlns:a16="http://schemas.microsoft.com/office/drawing/2014/main" id="{65F7B4F6-D567-5D35-D4E0-755936AD0034}"/>
              </a:ext>
            </a:extLst>
          </p:cNvPr>
          <p:cNvSpPr/>
          <p:nvPr/>
        </p:nvSpPr>
        <p:spPr>
          <a:xfrm>
            <a:off x="1112107" y="2414540"/>
            <a:ext cx="10907828" cy="407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6A9A983A-5B10-834F-9C2E-420D722BB083}"/>
              </a:ext>
            </a:extLst>
          </p:cNvPr>
          <p:cNvSpPr/>
          <p:nvPr/>
        </p:nvSpPr>
        <p:spPr>
          <a:xfrm>
            <a:off x="1895584" y="2155276"/>
            <a:ext cx="204187" cy="9183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DED9D-8395-160A-17AA-8325D8170C5A}"/>
              </a:ext>
            </a:extLst>
          </p:cNvPr>
          <p:cNvSpPr/>
          <p:nvPr/>
        </p:nvSpPr>
        <p:spPr>
          <a:xfrm>
            <a:off x="979669" y="1705737"/>
            <a:ext cx="2693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b="1" dirty="0">
                <a:ln w="3175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C000"/>
                </a:solidFill>
                <a:latin typeface="Open Sans"/>
              </a:rPr>
              <a:t>December 2018</a:t>
            </a:r>
            <a:endParaRPr lang="en-NZ" sz="2400" b="1" i="0" dirty="0">
              <a:ln w="3175">
                <a:solidFill>
                  <a:schemeClr val="accent1">
                    <a:shade val="50000"/>
                  </a:schemeClr>
                </a:solidFill>
              </a:ln>
              <a:solidFill>
                <a:srgbClr val="FFC000"/>
              </a:solidFill>
              <a:effectLst/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3E77C-654C-8684-4767-B945DF53AC57}"/>
              </a:ext>
            </a:extLst>
          </p:cNvPr>
          <p:cNvSpPr/>
          <p:nvPr/>
        </p:nvSpPr>
        <p:spPr>
          <a:xfrm>
            <a:off x="4086299" y="1752305"/>
            <a:ext cx="1835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rgbClr val="000000"/>
                </a:solidFill>
                <a:latin typeface="Open Sans"/>
              </a:rPr>
              <a:t>April 2020</a:t>
            </a:r>
            <a:endParaRPr lang="en-NZ" b="1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AC61CD93-DEE7-3D99-34AC-664C9D31BEDC}"/>
              </a:ext>
            </a:extLst>
          </p:cNvPr>
          <p:cNvSpPr/>
          <p:nvPr/>
        </p:nvSpPr>
        <p:spPr>
          <a:xfrm>
            <a:off x="4650850" y="2201816"/>
            <a:ext cx="204187" cy="9183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Picture 7" descr="A screenshot of text&#10;&#10;Description automatically generated">
            <a:extLst>
              <a:ext uri="{FF2B5EF4-FFF2-40B4-BE49-F238E27FC236}">
                <a16:creationId xmlns:a16="http://schemas.microsoft.com/office/drawing/2014/main" id="{CC045117-9FBF-AFDC-AC16-F80D2168F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1233">
            <a:off x="-247793" y="3397229"/>
            <a:ext cx="3646974" cy="507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73218F-75B0-1DCF-2D57-716D45C8030F}"/>
              </a:ext>
            </a:extLst>
          </p:cNvPr>
          <p:cNvSpPr/>
          <p:nvPr/>
        </p:nvSpPr>
        <p:spPr>
          <a:xfrm>
            <a:off x="3893635" y="3194082"/>
            <a:ext cx="21615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600" dirty="0">
                <a:solidFill>
                  <a:srgbClr val="000000"/>
                </a:solidFill>
                <a:latin typeface="Open Sans"/>
              </a:rPr>
              <a:t>Medicinal Cannabis Scheme finalised</a:t>
            </a:r>
            <a:endParaRPr lang="en-NZ" sz="16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NZ" sz="1600" b="0" i="0" dirty="0">
              <a:solidFill>
                <a:srgbClr val="000000"/>
              </a:solidFill>
              <a:effectLst/>
              <a:latin typeface="Open Sans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NZ" sz="1600" dirty="0">
                <a:solidFill>
                  <a:srgbClr val="000000"/>
                </a:solidFill>
                <a:latin typeface="Open Sans"/>
                <a:sym typeface="Wingdings" panose="05000000000000000000" pitchFamily="2" charset="2"/>
              </a:rPr>
              <a:t>Any health condition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NZ" sz="1600" b="0" i="0" dirty="0">
                <a:solidFill>
                  <a:srgbClr val="000000"/>
                </a:solidFill>
                <a:effectLst/>
                <a:latin typeface="Open Sans"/>
                <a:sym typeface="Wingdings" panose="05000000000000000000" pitchFamily="2" charset="2"/>
              </a:rPr>
              <a:t>Any doctor (includes GPs)</a:t>
            </a: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BC533DC4-84E7-CC6A-5E18-E03751634209}"/>
              </a:ext>
            </a:extLst>
          </p:cNvPr>
          <p:cNvSpPr/>
          <p:nvPr/>
        </p:nvSpPr>
        <p:spPr>
          <a:xfrm>
            <a:off x="8243279" y="2077760"/>
            <a:ext cx="204187" cy="9183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6E6FAD-34A5-4908-0EE3-24D49CE26316}"/>
              </a:ext>
            </a:extLst>
          </p:cNvPr>
          <p:cNvSpPr/>
          <p:nvPr/>
        </p:nvSpPr>
        <p:spPr>
          <a:xfrm>
            <a:off x="7649821" y="1735115"/>
            <a:ext cx="2734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rgbClr val="000000"/>
                </a:solidFill>
                <a:latin typeface="Open Sans"/>
              </a:rPr>
              <a:t>October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FD068-ECC7-D52A-3261-3185DFCF16C9}"/>
              </a:ext>
            </a:extLst>
          </p:cNvPr>
          <p:cNvSpPr txBox="1"/>
          <p:nvPr/>
        </p:nvSpPr>
        <p:spPr>
          <a:xfrm>
            <a:off x="7932059" y="3130645"/>
            <a:ext cx="1627047" cy="1217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0" i="0" dirty="0">
                <a:solidFill>
                  <a:srgbClr val="000000"/>
                </a:solidFill>
                <a:effectLst/>
                <a:latin typeface="Open Sans"/>
              </a:rPr>
              <a:t>First domestic product ‘approved’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02E27CFD-094C-6A81-532A-B259ADCE0C45}"/>
              </a:ext>
            </a:extLst>
          </p:cNvPr>
          <p:cNvSpPr/>
          <p:nvPr/>
        </p:nvSpPr>
        <p:spPr>
          <a:xfrm>
            <a:off x="10977799" y="2224449"/>
            <a:ext cx="204187" cy="9183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012779-FE2A-3BE0-EDE3-A75D5F903BE2}"/>
              </a:ext>
            </a:extLst>
          </p:cNvPr>
          <p:cNvSpPr/>
          <p:nvPr/>
        </p:nvSpPr>
        <p:spPr>
          <a:xfrm>
            <a:off x="9679043" y="1685792"/>
            <a:ext cx="2734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b="1" dirty="0">
                <a:ln w="3175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C000"/>
                </a:solidFill>
                <a:latin typeface="Open Sans"/>
              </a:rPr>
              <a:t>September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0958DB-A847-3DD1-09A1-EF2CEBA7FED2}"/>
              </a:ext>
            </a:extLst>
          </p:cNvPr>
          <p:cNvSpPr txBox="1"/>
          <p:nvPr/>
        </p:nvSpPr>
        <p:spPr>
          <a:xfrm>
            <a:off x="10199251" y="3194082"/>
            <a:ext cx="21977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0" i="0" dirty="0">
                <a:solidFill>
                  <a:srgbClr val="000000"/>
                </a:solidFill>
                <a:effectLst/>
                <a:latin typeface="Open Sans"/>
              </a:rPr>
              <a:t>45+ products</a:t>
            </a:r>
          </a:p>
          <a:p>
            <a:endParaRPr lang="en-NZ" sz="18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NZ" sz="18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NZ" sz="18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4C1B8804-80DF-45CB-CC28-AAC6379E6836}"/>
              </a:ext>
            </a:extLst>
          </p:cNvPr>
          <p:cNvSpPr/>
          <p:nvPr/>
        </p:nvSpPr>
        <p:spPr>
          <a:xfrm>
            <a:off x="6803206" y="2127385"/>
            <a:ext cx="204187" cy="9183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CF9F1C-7FF7-0A44-E82F-8FB475F9D51E}"/>
              </a:ext>
            </a:extLst>
          </p:cNvPr>
          <p:cNvSpPr/>
          <p:nvPr/>
        </p:nvSpPr>
        <p:spPr>
          <a:xfrm>
            <a:off x="6102345" y="1743132"/>
            <a:ext cx="2734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rgbClr val="000000"/>
                </a:solidFill>
                <a:latin typeface="Open Sans"/>
              </a:rPr>
              <a:t>March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FC7006-FD4E-58D8-768A-696D7D1926D3}"/>
              </a:ext>
            </a:extLst>
          </p:cNvPr>
          <p:cNvSpPr txBox="1"/>
          <p:nvPr/>
        </p:nvSpPr>
        <p:spPr>
          <a:xfrm>
            <a:off x="6531792" y="3130137"/>
            <a:ext cx="13689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0" i="0" dirty="0">
                <a:solidFill>
                  <a:srgbClr val="000000"/>
                </a:solidFill>
                <a:effectLst/>
                <a:latin typeface="Open Sans"/>
              </a:rPr>
              <a:t>First product ‘approved’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DADF5-89E7-A388-579A-9BE73F1EB7F0}"/>
              </a:ext>
            </a:extLst>
          </p:cNvPr>
          <p:cNvSpPr/>
          <p:nvPr/>
        </p:nvSpPr>
        <p:spPr>
          <a:xfrm>
            <a:off x="636143" y="471613"/>
            <a:ext cx="11383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dirty="0">
                <a:solidFill>
                  <a:srgbClr val="000000"/>
                </a:solidFill>
                <a:latin typeface="Open Sans"/>
              </a:rPr>
              <a:t>“</a:t>
            </a:r>
            <a:r>
              <a:rPr lang="en-US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This bill amends the Misuse of Drugs Act 1975. It is a bill about </a:t>
            </a:r>
            <a:r>
              <a:rPr lang="en-US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cultivation, cannabidiol, and compassion</a:t>
            </a:r>
            <a:r>
              <a:rPr lang="en-US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.”</a:t>
            </a:r>
            <a:endParaRPr lang="en-NZ" sz="1600" b="0" i="0" dirty="0">
              <a:solidFill>
                <a:srgbClr val="000000"/>
              </a:solidFill>
              <a:effectLst/>
              <a:latin typeface="Open San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441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0" grpId="0" animBg="1"/>
      <p:bldP spid="11" grpId="0"/>
      <p:bldP spid="14" grpId="0"/>
      <p:bldP spid="17" grpId="0"/>
      <p:bldP spid="6" grpId="0"/>
      <p:bldP spid="12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A1C08A-614C-D61F-2398-6DFD2B00B398}"/>
              </a:ext>
            </a:extLst>
          </p:cNvPr>
          <p:cNvSpPr txBox="1"/>
          <p:nvPr/>
        </p:nvSpPr>
        <p:spPr>
          <a:xfrm>
            <a:off x="1818776" y="718205"/>
            <a:ext cx="3038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PRODUCTS</a:t>
            </a:r>
            <a:endParaRPr lang="pl-PL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0A9A4-B4BB-54BE-883F-7333E9D3B495}"/>
              </a:ext>
            </a:extLst>
          </p:cNvPr>
          <p:cNvSpPr txBox="1"/>
          <p:nvPr/>
        </p:nvSpPr>
        <p:spPr>
          <a:xfrm>
            <a:off x="7983794" y="718204"/>
            <a:ext cx="3038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PRESCRIBERS</a:t>
            </a:r>
            <a:endParaRPr lang="pl-PL" sz="2400" b="1" dirty="0"/>
          </a:p>
        </p:txBody>
      </p:sp>
      <p:pic>
        <p:nvPicPr>
          <p:cNvPr id="19" name="Picture 18" descr="A brown bottle with a dropper&#10;&#10;Description automatically generated">
            <a:extLst>
              <a:ext uri="{FF2B5EF4-FFF2-40B4-BE49-F238E27FC236}">
                <a16:creationId xmlns:a16="http://schemas.microsoft.com/office/drawing/2014/main" id="{B9FCDFEF-1F43-F4E1-20CD-080CE08BD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798" y="3644623"/>
            <a:ext cx="1750910" cy="1402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B3769A-782E-7F77-48E5-7D1B62E14AC3}"/>
              </a:ext>
            </a:extLst>
          </p:cNvPr>
          <p:cNvSpPr txBox="1"/>
          <p:nvPr/>
        </p:nvSpPr>
        <p:spPr>
          <a:xfrm>
            <a:off x="2118756" y="2889947"/>
            <a:ext cx="1583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CBD / THC</a:t>
            </a:r>
            <a:endParaRPr lang="pl-PL" sz="1800" b="1" dirty="0"/>
          </a:p>
        </p:txBody>
      </p:sp>
      <p:pic>
        <p:nvPicPr>
          <p:cNvPr id="23" name="Picture 22" descr="A person wearing a white coat with a stethoscope around his neck&#10;&#10;Description automatically generated">
            <a:extLst>
              <a:ext uri="{FF2B5EF4-FFF2-40B4-BE49-F238E27FC236}">
                <a16:creationId xmlns:a16="http://schemas.microsoft.com/office/drawing/2014/main" id="{596ADC21-FE3C-7A05-5571-B34C5828B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735" y="1669549"/>
            <a:ext cx="2093891" cy="2124836"/>
          </a:xfrm>
          <a:prstGeom prst="rect">
            <a:avLst/>
          </a:prstGeom>
        </p:spPr>
      </p:pic>
      <p:pic>
        <p:nvPicPr>
          <p:cNvPr id="26" name="Picture 25" descr="A close up of a plant&#10;&#10;Description automatically generated">
            <a:extLst>
              <a:ext uri="{FF2B5EF4-FFF2-40B4-BE49-F238E27FC236}">
                <a16:creationId xmlns:a16="http://schemas.microsoft.com/office/drawing/2014/main" id="{04D368FE-5C8D-0A79-ACD0-1ADD2A03A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006" y="3794385"/>
            <a:ext cx="1808222" cy="12523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A98948-0E8E-DE67-24EB-59A997B1519E}"/>
              </a:ext>
            </a:extLst>
          </p:cNvPr>
          <p:cNvSpPr txBox="1"/>
          <p:nvPr/>
        </p:nvSpPr>
        <p:spPr>
          <a:xfrm>
            <a:off x="924425" y="1804076"/>
            <a:ext cx="4768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Must meet Minimum Quality Standards, no evidence of efficacy required</a:t>
            </a:r>
            <a:endParaRPr lang="pl-PL" sz="18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D3D2A-CCCD-D89F-31BF-AB6B8D6C2A3A}"/>
              </a:ext>
            </a:extLst>
          </p:cNvPr>
          <p:cNvSpPr txBox="1"/>
          <p:nvPr/>
        </p:nvSpPr>
        <p:spPr>
          <a:xfrm>
            <a:off x="3079999" y="5048300"/>
            <a:ext cx="2399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i="0" dirty="0">
                <a:solidFill>
                  <a:srgbClr val="000000"/>
                </a:solidFill>
                <a:effectLst/>
                <a:latin typeface="Open Sans"/>
                <a:sym typeface="Wingdings" panose="05000000000000000000" pitchFamily="2" charset="2"/>
              </a:rPr>
              <a:t>for vaping or use as tea (not smoking!)</a:t>
            </a:r>
          </a:p>
        </p:txBody>
      </p:sp>
    </p:spTree>
    <p:extLst>
      <p:ext uri="{BB962C8B-B14F-4D97-AF65-F5344CB8AC3E}">
        <p14:creationId xmlns:p14="http://schemas.microsoft.com/office/powerpoint/2010/main" val="251602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818CB8-D9E0-7DA7-6E63-38A26090066F}"/>
              </a:ext>
            </a:extLst>
          </p:cNvPr>
          <p:cNvSpPr txBox="1"/>
          <p:nvPr/>
        </p:nvSpPr>
        <p:spPr>
          <a:xfrm>
            <a:off x="162607" y="306707"/>
            <a:ext cx="679691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We conduct large-scale online surveys </a:t>
            </a:r>
            <a:r>
              <a:rPr lang="en-US" sz="2400" dirty="0"/>
              <a:t>to monitor medicinal cannabis users’ engagement with the legal scheme, patterns of use, conditions, ROA, product preferences…:</a:t>
            </a:r>
          </a:p>
          <a:p>
            <a:endParaRPr lang="en-US" sz="2000" dirty="0"/>
          </a:p>
          <a:p>
            <a:r>
              <a:rPr lang="en-US" sz="2000" dirty="0"/>
              <a:t>	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1" dirty="0">
                <a:sym typeface="Wingdings" panose="05000000000000000000" pitchFamily="2" charset="2"/>
              </a:rPr>
              <a:t>NZ Medicinal Cannabis Survey </a:t>
            </a:r>
            <a:r>
              <a:rPr lang="en-US" sz="2000" dirty="0">
                <a:sym typeface="Wingdings" panose="05000000000000000000" pitchFamily="2" charset="2"/>
              </a:rPr>
              <a:t>(2019/20: 	3,634 last year med can users) </a:t>
            </a:r>
          </a:p>
          <a:p>
            <a:r>
              <a:rPr lang="en-US" sz="2000" dirty="0">
                <a:sym typeface="Wingdings" panose="05000000000000000000" pitchFamily="2" charset="2"/>
              </a:rPr>
              <a:t>	 </a:t>
            </a:r>
            <a:r>
              <a:rPr lang="en-US" sz="2000" b="1" dirty="0">
                <a:sym typeface="Wingdings" panose="05000000000000000000" pitchFamily="2" charset="2"/>
              </a:rPr>
              <a:t>NZ Drug Trends Survey </a:t>
            </a:r>
            <a:r>
              <a:rPr lang="en-US" sz="2000" dirty="0">
                <a:sym typeface="Wingdings" panose="05000000000000000000" pitchFamily="2" charset="2"/>
              </a:rPr>
              <a:t>(annual survey of 	drug markets and use, 10-25k respondents, med 	can module)</a:t>
            </a:r>
          </a:p>
          <a:p>
            <a:endParaRPr lang="en-US" sz="2000" dirty="0"/>
          </a:p>
          <a:p>
            <a:r>
              <a:rPr lang="en-US" sz="2400" b="1" dirty="0">
                <a:highlight>
                  <a:srgbClr val="FFFF00"/>
                </a:highlight>
              </a:rPr>
              <a:t>Qualitative face-to-face </a:t>
            </a:r>
            <a:r>
              <a:rPr lang="en-US" sz="2400" b="1" dirty="0"/>
              <a:t>interviews </a:t>
            </a:r>
            <a:r>
              <a:rPr lang="en-US" sz="2400" dirty="0"/>
              <a:t>with consumers and doctors: patients, doctors, women consumers…</a:t>
            </a:r>
          </a:p>
          <a:p>
            <a:endParaRPr lang="en-US" sz="2400" dirty="0"/>
          </a:p>
          <a:p>
            <a:r>
              <a:rPr lang="en-US" sz="2400" b="1" dirty="0">
                <a:highlight>
                  <a:srgbClr val="FFFF00"/>
                </a:highlight>
              </a:rPr>
              <a:t>Administrative data</a:t>
            </a:r>
            <a:r>
              <a:rPr lang="en-US" sz="2400" dirty="0"/>
              <a:t>: products, prescribing, prices… 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F5005F41-3640-A749-33EE-C697D4139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27" y="6888031"/>
            <a:ext cx="1376204" cy="1376204"/>
          </a:xfrm>
          <a:prstGeom prst="rect">
            <a:avLst/>
          </a:prstGeom>
        </p:spPr>
      </p:pic>
      <p:pic>
        <p:nvPicPr>
          <p:cNvPr id="6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80882407-A5A6-30A5-EDED-B2828D214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270" y="7190139"/>
            <a:ext cx="2309207" cy="1298929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519683-81B4-6774-E7AE-A7C0FE7D5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127" y="-462625"/>
            <a:ext cx="8018785" cy="6462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8154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4FC6DF0-550A-7F2D-E146-E238761018C9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3955631670"/>
              </p:ext>
            </p:extLst>
          </p:nvPr>
        </p:nvGraphicFramePr>
        <p:xfrm>
          <a:off x="3916681" y="533401"/>
          <a:ext cx="7208520" cy="237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DC89329E-927B-637F-A810-8F8D66D123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198838"/>
              </p:ext>
            </p:extLst>
          </p:nvPr>
        </p:nvGraphicFramePr>
        <p:xfrm>
          <a:off x="3916681" y="3230881"/>
          <a:ext cx="7345680" cy="249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Star: 5 Points 6">
            <a:extLst>
              <a:ext uri="{FF2B5EF4-FFF2-40B4-BE49-F238E27FC236}">
                <a16:creationId xmlns:a16="http://schemas.microsoft.com/office/drawing/2014/main" id="{419C4C8E-873E-0287-E55E-F2E74C169610}"/>
              </a:ext>
            </a:extLst>
          </p:cNvPr>
          <p:cNvSpPr/>
          <p:nvPr/>
        </p:nvSpPr>
        <p:spPr>
          <a:xfrm>
            <a:off x="1066799" y="234696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6</a:t>
            </a:r>
            <a:endParaRPr lang="pl-PL" sz="4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ABDB9-7AE6-33A6-3065-6B3F685B2AC4}"/>
              </a:ext>
            </a:extLst>
          </p:cNvPr>
          <p:cNvSpPr txBox="1"/>
          <p:nvPr/>
        </p:nvSpPr>
        <p:spPr>
          <a:xfrm>
            <a:off x="472439" y="3434358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EMERGING TRENDS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4537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5A1DBC9-7B39-7607-9CA7-63544B90E1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260424"/>
              </p:ext>
            </p:extLst>
          </p:nvPr>
        </p:nvGraphicFramePr>
        <p:xfrm>
          <a:off x="3561105" y="467099"/>
          <a:ext cx="7038555" cy="5674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025BE9B-8B6D-CE97-205C-2D51365D90AD}"/>
              </a:ext>
            </a:extLst>
          </p:cNvPr>
          <p:cNvSpPr/>
          <p:nvPr/>
        </p:nvSpPr>
        <p:spPr>
          <a:xfrm>
            <a:off x="7090700" y="444507"/>
            <a:ext cx="496626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81% </a:t>
            </a:r>
            <a:r>
              <a:rPr lang="en-US" sz="2000" b="1" u="sng" dirty="0"/>
              <a:t>Pain</a:t>
            </a:r>
            <a:r>
              <a:rPr lang="en-US" sz="2000" b="1" dirty="0"/>
              <a:t> </a:t>
            </a:r>
            <a:r>
              <a:rPr lang="en-US" sz="2000" dirty="0"/>
              <a:t>conditions (45% backpain) 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66% </a:t>
            </a:r>
            <a:r>
              <a:rPr lang="en-US" sz="2000" b="1" u="sng" dirty="0">
                <a:sym typeface="Wingdings" panose="05000000000000000000" pitchFamily="2" charset="2"/>
              </a:rPr>
              <a:t>Sleep</a:t>
            </a:r>
            <a:r>
              <a:rPr lang="en-US" sz="2000" dirty="0">
                <a:sym typeface="Wingdings" panose="05000000000000000000" pitchFamily="2" charset="2"/>
              </a:rPr>
              <a:t> conditions (55% insomnia)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64% </a:t>
            </a:r>
            <a:r>
              <a:rPr lang="en-US" sz="2000" b="1" u="sng" dirty="0">
                <a:sym typeface="Wingdings" panose="05000000000000000000" pitchFamily="2" charset="2"/>
              </a:rPr>
              <a:t>Mental health </a:t>
            </a:r>
            <a:r>
              <a:rPr lang="en-US" sz="2000" dirty="0">
                <a:sym typeface="Wingdings" panose="05000000000000000000" pitchFamily="2" charset="2"/>
              </a:rPr>
              <a:t>(45% </a:t>
            </a:r>
            <a:r>
              <a:rPr lang="en-US" sz="2000" b="1" dirty="0">
                <a:sym typeface="Wingdings" panose="05000000000000000000" pitchFamily="2" charset="2"/>
              </a:rPr>
              <a:t>anxiety</a:t>
            </a:r>
            <a:r>
              <a:rPr lang="en-US" sz="2000" dirty="0">
                <a:sym typeface="Wingdings" panose="05000000000000000000" pitchFamily="2" charset="2"/>
              </a:rPr>
              <a:t>)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17% Gastrointestinal (12% IBS)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12% Neurological (3% epilepsy/seizure)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7% Cancers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b="1" dirty="0">
                <a:sym typeface="Wingdings" panose="05000000000000000000" pitchFamily="2" charset="2"/>
              </a:rPr>
              <a:t>Many people substituting prescribed pharmaceutical medications</a:t>
            </a:r>
          </a:p>
          <a:p>
            <a:endParaRPr lang="en-US" sz="2000" b="1" dirty="0">
              <a:sym typeface="Wingdings" panose="05000000000000000000" pitchFamily="2" charset="2"/>
            </a:endParaRPr>
          </a:p>
          <a:p>
            <a:r>
              <a:rPr lang="en-US" sz="2000" b="1" dirty="0"/>
              <a:t>2 in 3 used “daily or near daily”</a:t>
            </a:r>
          </a:p>
          <a:p>
            <a:endParaRPr lang="en-US" sz="2000" b="1" dirty="0">
              <a:sym typeface="Wingdings" panose="05000000000000000000" pitchFamily="2" charset="2"/>
            </a:endParaRPr>
          </a:p>
          <a:p>
            <a:endParaRPr lang="en-US" sz="2200" dirty="0">
              <a:sym typeface="Wingdings" panose="05000000000000000000" pitchFamily="2" charset="2"/>
            </a:endParaRPr>
          </a:p>
        </p:txBody>
      </p:sp>
      <p:pic>
        <p:nvPicPr>
          <p:cNvPr id="2" name="Content Placeholder 5" descr="A screenshot of a newspaper&#10;&#10;Description automatically generated">
            <a:extLst>
              <a:ext uri="{FF2B5EF4-FFF2-40B4-BE49-F238E27FC236}">
                <a16:creationId xmlns:a16="http://schemas.microsoft.com/office/drawing/2014/main" id="{D63237DB-BD36-7FD8-B0C4-EBB0E5739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07" y="741590"/>
            <a:ext cx="2955973" cy="4599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6830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387E2DE-6F7C-8DA1-2797-5BCD04F64D30}"/>
              </a:ext>
            </a:extLst>
          </p:cNvPr>
          <p:cNvSpPr/>
          <p:nvPr/>
        </p:nvSpPr>
        <p:spPr>
          <a:xfrm>
            <a:off x="228600" y="502920"/>
            <a:ext cx="1280160" cy="1082040"/>
          </a:xfrm>
          <a:prstGeom prst="star5">
            <a:avLst>
              <a:gd name="adj" fmla="val 292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800" b="1" dirty="0"/>
              <a:t>1</a:t>
            </a:r>
            <a:endParaRPr lang="pl-PL" sz="4800" b="1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27CE591-2A80-95BA-28B8-C073E075CF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1502848"/>
              </p:ext>
            </p:extLst>
          </p:nvPr>
        </p:nvGraphicFramePr>
        <p:xfrm>
          <a:off x="2118360" y="365761"/>
          <a:ext cx="9113520" cy="5090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6645667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Massey">
  <a:themeElements>
    <a:clrScheme name="Massey">
      <a:dk1>
        <a:srgbClr val="054A88"/>
      </a:dk1>
      <a:lt1>
        <a:srgbClr val="FFFFFF"/>
      </a:lt1>
      <a:dk2>
        <a:srgbClr val="054A88"/>
      </a:dk2>
      <a:lt2>
        <a:srgbClr val="AFB8BF"/>
      </a:lt2>
      <a:accent1>
        <a:srgbClr val="054A88"/>
      </a:accent1>
      <a:accent2>
        <a:srgbClr val="DBA243"/>
      </a:accent2>
      <a:accent3>
        <a:srgbClr val="AFB8BF"/>
      </a:accent3>
      <a:accent4>
        <a:srgbClr val="E5903C"/>
      </a:accent4>
      <a:accent5>
        <a:srgbClr val="B4BA42"/>
      </a:accent5>
      <a:accent6>
        <a:srgbClr val="466E8B"/>
      </a:accent6>
      <a:hlink>
        <a:srgbClr val="DBA243"/>
      </a:hlink>
      <a:folHlink>
        <a:srgbClr val="E590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sey Blue">
  <a:themeElements>
    <a:clrScheme name="Massey">
      <a:dk1>
        <a:srgbClr val="054A88"/>
      </a:dk1>
      <a:lt1>
        <a:srgbClr val="FFFFFF"/>
      </a:lt1>
      <a:dk2>
        <a:srgbClr val="054A88"/>
      </a:dk2>
      <a:lt2>
        <a:srgbClr val="AFB8BF"/>
      </a:lt2>
      <a:accent1>
        <a:srgbClr val="054A88"/>
      </a:accent1>
      <a:accent2>
        <a:srgbClr val="DBA243"/>
      </a:accent2>
      <a:accent3>
        <a:srgbClr val="AFB8BF"/>
      </a:accent3>
      <a:accent4>
        <a:srgbClr val="E5903C"/>
      </a:accent4>
      <a:accent5>
        <a:srgbClr val="B4BA42"/>
      </a:accent5>
      <a:accent6>
        <a:srgbClr val="466E8B"/>
      </a:accent6>
      <a:hlink>
        <a:srgbClr val="DBA243"/>
      </a:hlink>
      <a:folHlink>
        <a:srgbClr val="E590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2C79104B442C4B8ED6F5EA9122DB8B" ma:contentTypeVersion="10" ma:contentTypeDescription="Create a new document." ma:contentTypeScope="" ma:versionID="1cf0276a12b159c0ea6dce0c3a50ff86">
  <xsd:schema xmlns:xsd="http://www.w3.org/2001/XMLSchema" xmlns:xs="http://www.w3.org/2001/XMLSchema" xmlns:p="http://schemas.microsoft.com/office/2006/metadata/properties" xmlns:ns2="7f4c541b-c927-447b-9d62-61ab7948378a" xmlns:ns3="482f10e2-ab96-4ddb-a54c-080c449a67cc" targetNamespace="http://schemas.microsoft.com/office/2006/metadata/properties" ma:root="true" ma:fieldsID="988d6bd7a95d03ce2fa0642836cc02fc" ns2:_="" ns3:_="">
    <xsd:import namespace="7f4c541b-c927-447b-9d62-61ab7948378a"/>
    <xsd:import namespace="482f10e2-ab96-4ddb-a54c-080c449a67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4c541b-c927-447b-9d62-61ab794837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f10e2-ab96-4ddb-a54c-080c449a67c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26D6CE-8DC2-4E23-903E-60C91305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4c541b-c927-447b-9d62-61ab7948378a"/>
    <ds:schemaRef ds:uri="482f10e2-ab96-4ddb-a54c-080c449a67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4DA164-7A34-47F9-9324-7144A5B487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23C64C-3326-4985-A69F-59CBFFCA9042}">
  <ds:schemaRefs>
    <ds:schemaRef ds:uri="http://schemas.microsoft.com/office/2006/documentManagement/types"/>
    <ds:schemaRef ds:uri="http://schemas.microsoft.com/office/infopath/2007/PartnerControls"/>
    <ds:schemaRef ds:uri="482f10e2-ab96-4ddb-a54c-080c449a67cc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7f4c541b-c927-447b-9d62-61ab7948378a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9798</TotalTime>
  <Words>1802</Words>
  <Application>Microsoft Macintosh PowerPoint</Application>
  <PresentationFormat>Widescreen</PresentationFormat>
  <Paragraphs>300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Aptos</vt:lpstr>
      <vt:lpstr>Arial</vt:lpstr>
      <vt:lpstr>Calibri</vt:lpstr>
      <vt:lpstr>Georgia</vt:lpstr>
      <vt:lpstr>Open Sans</vt:lpstr>
      <vt:lpstr>Times New Roman</vt:lpstr>
      <vt:lpstr>Univers</vt:lpstr>
      <vt:lpstr>Wingdings</vt:lpstr>
      <vt:lpstr>White Massey</vt:lpstr>
      <vt:lpstr>Massey 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Helliwell</dc:creator>
  <cp:lastModifiedBy>Sally King</cp:lastModifiedBy>
  <cp:revision>338</cp:revision>
  <cp:lastPrinted>2024-09-12T22:07:52Z</cp:lastPrinted>
  <dcterms:created xsi:type="dcterms:W3CDTF">2018-10-07T18:50:30Z</dcterms:created>
  <dcterms:modified xsi:type="dcterms:W3CDTF">2024-09-20T04:09:30Z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0x010100F92C79104B442C4B8ED6F5EA9122DB8B</vt:lpwstr>
  </property>
  <property fmtid="{D5CDD505-2E9C-101B-9397-08002B2CF9AE}" pid="3" name="MSIP_Label_bd9e4d68-54d0-40a5-8c9a-85a36c87352c_Enabled">
    <vt:lpwstr>true</vt:lpwstr>
  </property>
  <property fmtid="{D5CDD505-2E9C-101B-9397-08002B2CF9AE}" pid="4" name="MSIP_Label_bd9e4d68-54d0-40a5-8c9a-85a36c87352c_SetDate">
    <vt:lpwstr>2023-03-01T01:39:59Z</vt:lpwstr>
  </property>
  <property fmtid="{D5CDD505-2E9C-101B-9397-08002B2CF9AE}" pid="5" name="MSIP_Label_bd9e4d68-54d0-40a5-8c9a-85a36c87352c_Method">
    <vt:lpwstr>Standard</vt:lpwstr>
  </property>
  <property fmtid="{D5CDD505-2E9C-101B-9397-08002B2CF9AE}" pid="6" name="MSIP_Label_bd9e4d68-54d0-40a5-8c9a-85a36c87352c_Name">
    <vt:lpwstr>Unclassified</vt:lpwstr>
  </property>
  <property fmtid="{D5CDD505-2E9C-101B-9397-08002B2CF9AE}" pid="7" name="MSIP_Label_bd9e4d68-54d0-40a5-8c9a-85a36c87352c_SiteId">
    <vt:lpwstr>388728e1-bbd0-4378-98dc-f8682e644300</vt:lpwstr>
  </property>
  <property fmtid="{D5CDD505-2E9C-101B-9397-08002B2CF9AE}" pid="8" name="MSIP_Label_bd9e4d68-54d0-40a5-8c9a-85a36c87352c_ActionId">
    <vt:lpwstr>b3c06034-5dcf-4f0f-9fa0-f1d371640b3e</vt:lpwstr>
  </property>
  <property fmtid="{D5CDD505-2E9C-101B-9397-08002B2CF9AE}" pid="9" name="MSIP_Label_bd9e4d68-54d0-40a5-8c9a-85a36c87352c_ContentBits">
    <vt:lpwstr>0</vt:lpwstr>
  </property>
</Properties>
</file>